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569" r:id="rId2"/>
    <p:sldId id="491" r:id="rId3"/>
    <p:sldId id="572" r:id="rId4"/>
    <p:sldId id="574" r:id="rId5"/>
    <p:sldId id="601" r:id="rId6"/>
    <p:sldId id="607" r:id="rId7"/>
    <p:sldId id="608" r:id="rId8"/>
    <p:sldId id="609" r:id="rId9"/>
    <p:sldId id="610" r:id="rId10"/>
    <p:sldId id="611" r:id="rId11"/>
    <p:sldId id="612" r:id="rId12"/>
    <p:sldId id="573" r:id="rId13"/>
    <p:sldId id="756" r:id="rId14"/>
    <p:sldId id="757" r:id="rId15"/>
    <p:sldId id="774" r:id="rId16"/>
    <p:sldId id="775" r:id="rId17"/>
    <p:sldId id="776" r:id="rId18"/>
    <p:sldId id="758" r:id="rId19"/>
    <p:sldId id="585" r:id="rId20"/>
    <p:sldId id="584" r:id="rId21"/>
    <p:sldId id="586" r:id="rId22"/>
    <p:sldId id="587" r:id="rId23"/>
    <p:sldId id="588" r:id="rId24"/>
    <p:sldId id="589" r:id="rId25"/>
    <p:sldId id="591" r:id="rId26"/>
    <p:sldId id="592" r:id="rId27"/>
    <p:sldId id="593" r:id="rId28"/>
    <p:sldId id="594" r:id="rId29"/>
    <p:sldId id="595" r:id="rId30"/>
    <p:sldId id="596" r:id="rId31"/>
    <p:sldId id="576" r:id="rId32"/>
    <p:sldId id="577" r:id="rId33"/>
    <p:sldId id="578" r:id="rId34"/>
    <p:sldId id="690" r:id="rId35"/>
    <p:sldId id="689" r:id="rId36"/>
    <p:sldId id="624" r:id="rId37"/>
    <p:sldId id="625" r:id="rId38"/>
    <p:sldId id="700" r:id="rId39"/>
    <p:sldId id="699" r:id="rId40"/>
    <p:sldId id="701" r:id="rId41"/>
    <p:sldId id="691" r:id="rId42"/>
    <p:sldId id="702" r:id="rId43"/>
    <p:sldId id="703" r:id="rId44"/>
    <p:sldId id="704" r:id="rId45"/>
    <p:sldId id="692" r:id="rId46"/>
    <p:sldId id="705" r:id="rId47"/>
    <p:sldId id="694" r:id="rId48"/>
    <p:sldId id="695" r:id="rId49"/>
    <p:sldId id="696" r:id="rId50"/>
    <p:sldId id="579" r:id="rId51"/>
    <p:sldId id="693" r:id="rId52"/>
    <p:sldId id="581" r:id="rId53"/>
    <p:sldId id="620" r:id="rId54"/>
    <p:sldId id="621" r:id="rId55"/>
    <p:sldId id="622" r:id="rId56"/>
    <p:sldId id="683" r:id="rId57"/>
    <p:sldId id="582" r:id="rId58"/>
    <p:sldId id="613" r:id="rId59"/>
    <p:sldId id="614" r:id="rId60"/>
    <p:sldId id="615" r:id="rId61"/>
    <p:sldId id="616" r:id="rId62"/>
    <p:sldId id="617" r:id="rId63"/>
    <p:sldId id="680" r:id="rId64"/>
    <p:sldId id="681" r:id="rId6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562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92794" y="713233"/>
            <a:ext cx="5023292" cy="4462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1" i="0">
                <a:solidFill>
                  <a:srgbClr val="0D0D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2717189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00" b="1" i="0">
                <a:solidFill>
                  <a:srgbClr val="0D0D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3250217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1665571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458246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1054437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2117" y="0"/>
            <a:ext cx="6703907" cy="454025"/>
          </a:xfrm>
          <a:custGeom>
            <a:avLst/>
            <a:gdLst/>
            <a:ahLst/>
            <a:cxnLst/>
            <a:rect l="l" t="t" r="r" b="b"/>
            <a:pathLst>
              <a:path w="5027930" h="454025">
                <a:moveTo>
                  <a:pt x="5027591" y="0"/>
                </a:moveTo>
                <a:lnTo>
                  <a:pt x="0" y="0"/>
                </a:lnTo>
                <a:lnTo>
                  <a:pt x="0" y="454025"/>
                </a:lnTo>
                <a:lnTo>
                  <a:pt x="4570413" y="454025"/>
                </a:lnTo>
                <a:lnTo>
                  <a:pt x="5027591" y="0"/>
                </a:lnTo>
                <a:close/>
              </a:path>
            </a:pathLst>
          </a:custGeom>
          <a:solidFill>
            <a:srgbClr val="E8E3DB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17" name="bg object 17"/>
          <p:cNvSpPr/>
          <p:nvPr/>
        </p:nvSpPr>
        <p:spPr>
          <a:xfrm>
            <a:off x="6096001" y="6397624"/>
            <a:ext cx="6094307" cy="457200"/>
          </a:xfrm>
          <a:custGeom>
            <a:avLst/>
            <a:gdLst/>
            <a:ahLst/>
            <a:cxnLst/>
            <a:rect l="l" t="t" r="r" b="b"/>
            <a:pathLst>
              <a:path w="4570730" h="457200">
                <a:moveTo>
                  <a:pt x="4570412" y="0"/>
                </a:moveTo>
                <a:lnTo>
                  <a:pt x="460375" y="0"/>
                </a:lnTo>
                <a:lnTo>
                  <a:pt x="0" y="457199"/>
                </a:lnTo>
                <a:lnTo>
                  <a:pt x="4570412" y="457199"/>
                </a:lnTo>
                <a:lnTo>
                  <a:pt x="4570412" y="0"/>
                </a:lnTo>
                <a:close/>
              </a:path>
            </a:pathLst>
          </a:custGeom>
          <a:solidFill>
            <a:srgbClr val="E8E3DB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pic>
        <p:nvPicPr>
          <p:cNvPr id="18" name="bg 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9865784" y="365126"/>
            <a:ext cx="1833033" cy="48577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92813" y="713233"/>
            <a:ext cx="8737600" cy="4462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77940" y="1392429"/>
            <a:ext cx="10836121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1" i="0">
                <a:solidFill>
                  <a:srgbClr val="0D0D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36359" y="6556594"/>
            <a:ext cx="4972472" cy="1538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3279147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rtualbox.org/wiki/Downloads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kali.org/get-kali/#kali-installer-images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mac.getutm.app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mac.getutm.app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li.org/get-kali/#kali-platforms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3302" y="0"/>
            <a:ext cx="4099560" cy="2471420"/>
          </a:xfrm>
          <a:custGeom>
            <a:avLst/>
            <a:gdLst/>
            <a:ahLst/>
            <a:cxnLst/>
            <a:rect l="l" t="t" r="r" b="b"/>
            <a:pathLst>
              <a:path w="4099559" h="2471420">
                <a:moveTo>
                  <a:pt x="0" y="2471178"/>
                </a:moveTo>
                <a:lnTo>
                  <a:pt x="4099387" y="2471178"/>
                </a:lnTo>
                <a:lnTo>
                  <a:pt x="4099387" y="0"/>
                </a:lnTo>
                <a:lnTo>
                  <a:pt x="0" y="0"/>
                </a:lnTo>
                <a:lnTo>
                  <a:pt x="0" y="2471178"/>
                </a:lnTo>
                <a:close/>
              </a:path>
            </a:pathLst>
          </a:custGeom>
          <a:solidFill>
            <a:srgbClr val="F2120D"/>
          </a:solidFill>
        </p:spPr>
        <p:txBody>
          <a:bodyPr wrap="square" lIns="0" tIns="0" rIns="0" bIns="0" rtlCol="0"/>
          <a:lstStyle/>
          <a:p>
            <a:endParaRPr kern="0">
              <a:solidFill>
                <a:sysClr val="windowText" lastClr="000000"/>
              </a:solidFill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524000" y="0"/>
            <a:ext cx="9144000" cy="6858000"/>
            <a:chOff x="0" y="0"/>
            <a:chExt cx="9144000" cy="6858000"/>
          </a:xfrm>
        </p:grpSpPr>
        <p:sp>
          <p:nvSpPr>
            <p:cNvPr id="4" name="object 4"/>
            <p:cNvSpPr/>
            <p:nvPr/>
          </p:nvSpPr>
          <p:spPr>
            <a:xfrm>
              <a:off x="4569302" y="3427640"/>
              <a:ext cx="4575175" cy="3430904"/>
            </a:xfrm>
            <a:custGeom>
              <a:avLst/>
              <a:gdLst/>
              <a:ahLst/>
              <a:cxnLst/>
              <a:rect l="l" t="t" r="r" b="b"/>
              <a:pathLst>
                <a:path w="4575175" h="3430904">
                  <a:moveTo>
                    <a:pt x="4099388" y="0"/>
                  </a:moveTo>
                  <a:lnTo>
                    <a:pt x="0" y="0"/>
                  </a:lnTo>
                  <a:lnTo>
                    <a:pt x="475156" y="475437"/>
                  </a:lnTo>
                  <a:lnTo>
                    <a:pt x="475156" y="3430358"/>
                  </a:lnTo>
                  <a:lnTo>
                    <a:pt x="4574697" y="3430358"/>
                  </a:lnTo>
                  <a:lnTo>
                    <a:pt x="4574697" y="475424"/>
                  </a:lnTo>
                  <a:lnTo>
                    <a:pt x="4099388" y="0"/>
                  </a:lnTo>
                  <a:close/>
                </a:path>
              </a:pathLst>
            </a:custGeom>
            <a:solidFill>
              <a:srgbClr val="3D0F54"/>
            </a:solidFill>
          </p:spPr>
          <p:txBody>
            <a:bodyPr wrap="square" lIns="0" tIns="0" rIns="0" bIns="0" rtlCol="0"/>
            <a:lstStyle/>
            <a:p>
              <a:endParaRPr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0"/>
              <a:ext cx="4569460" cy="3427729"/>
            </a:xfrm>
            <a:custGeom>
              <a:avLst/>
              <a:gdLst/>
              <a:ahLst/>
              <a:cxnLst/>
              <a:rect l="l" t="t" r="r" b="b"/>
              <a:pathLst>
                <a:path w="4569460" h="3427729">
                  <a:moveTo>
                    <a:pt x="4569010" y="0"/>
                  </a:moveTo>
                  <a:lnTo>
                    <a:pt x="0" y="0"/>
                  </a:lnTo>
                  <a:lnTo>
                    <a:pt x="0" y="3427641"/>
                  </a:lnTo>
                  <a:lnTo>
                    <a:pt x="4569010" y="3427641"/>
                  </a:lnTo>
                  <a:lnTo>
                    <a:pt x="4569010" y="0"/>
                  </a:lnTo>
                  <a:close/>
                </a:path>
              </a:pathLst>
            </a:custGeom>
            <a:solidFill>
              <a:srgbClr val="F4F1ED"/>
            </a:solidFill>
          </p:spPr>
          <p:txBody>
            <a:bodyPr wrap="square" lIns="0" tIns="0" rIns="0" bIns="0" rtlCol="0"/>
            <a:lstStyle/>
            <a:p>
              <a:endParaRPr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427640"/>
              <a:ext cx="5044440" cy="3430904"/>
            </a:xfrm>
            <a:custGeom>
              <a:avLst/>
              <a:gdLst/>
              <a:ahLst/>
              <a:cxnLst/>
              <a:rect l="l" t="t" r="r" b="b"/>
              <a:pathLst>
                <a:path w="5044440" h="3430904">
                  <a:moveTo>
                    <a:pt x="4569010" y="0"/>
                  </a:moveTo>
                  <a:lnTo>
                    <a:pt x="0" y="0"/>
                  </a:lnTo>
                  <a:lnTo>
                    <a:pt x="475156" y="475437"/>
                  </a:lnTo>
                  <a:lnTo>
                    <a:pt x="475156" y="3430358"/>
                  </a:lnTo>
                  <a:lnTo>
                    <a:pt x="5044332" y="3430358"/>
                  </a:lnTo>
                  <a:lnTo>
                    <a:pt x="5044332" y="475424"/>
                  </a:lnTo>
                  <a:lnTo>
                    <a:pt x="4569010" y="0"/>
                  </a:lnTo>
                  <a:close/>
                </a:path>
              </a:pathLst>
            </a:custGeom>
            <a:solidFill>
              <a:srgbClr val="E8E3DB"/>
            </a:solidFill>
          </p:spPr>
          <p:txBody>
            <a:bodyPr wrap="square" lIns="0" tIns="0" rIns="0" bIns="0" rtlCol="0"/>
            <a:lstStyle/>
            <a:p>
              <a:endParaRPr kern="0">
                <a:solidFill>
                  <a:sysClr val="windowText" lastClr="000000"/>
                </a:solidFill>
              </a:endParaRPr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401257" y="6092825"/>
              <a:ext cx="1374019" cy="484187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957070" y="296210"/>
            <a:ext cx="4178300" cy="57932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50000"/>
              </a:lnSpc>
              <a:spcBef>
                <a:spcPts val="100"/>
              </a:spcBef>
            </a:pPr>
            <a:r>
              <a:rPr lang="en-US" sz="2800" dirty="0"/>
              <a:t>Preparation for Lab 2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2475865" y="4290060"/>
            <a:ext cx="89598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000" b="1" kern="0" dirty="0">
                <a:solidFill>
                  <a:srgbClr val="3D3935"/>
                </a:solidFill>
                <a:latin typeface="Arial"/>
                <a:cs typeface="Arial"/>
              </a:rPr>
              <a:t>Week</a:t>
            </a:r>
            <a:r>
              <a:rPr sz="2000" b="1" kern="0" spc="-7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lang="en-US" sz="2000" b="1" kern="0" spc="-50" dirty="0">
                <a:solidFill>
                  <a:srgbClr val="3D3935"/>
                </a:solidFill>
                <a:latin typeface="Arial"/>
                <a:cs typeface="Arial"/>
              </a:rPr>
              <a:t>4</a:t>
            </a:r>
            <a:endParaRPr sz="2000" kern="0" dirty="0">
              <a:solidFill>
                <a:sysClr val="windowText" lastClr="000000"/>
              </a:solidFill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475864" y="5213191"/>
            <a:ext cx="1623060" cy="344966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12700">
              <a:spcBef>
                <a:spcPts val="715"/>
              </a:spcBef>
            </a:pPr>
            <a:r>
              <a:rPr sz="1600" kern="0" dirty="0">
                <a:solidFill>
                  <a:srgbClr val="3D3935"/>
                </a:solidFill>
                <a:latin typeface="Arial"/>
                <a:cs typeface="Arial"/>
              </a:rPr>
              <a:t>Semester</a:t>
            </a:r>
            <a:r>
              <a:rPr sz="1600" kern="0" spc="-5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600" kern="0" dirty="0">
                <a:solidFill>
                  <a:srgbClr val="3D3935"/>
                </a:solidFill>
                <a:latin typeface="Arial"/>
                <a:cs typeface="Arial"/>
              </a:rPr>
              <a:t>1,</a:t>
            </a:r>
            <a:r>
              <a:rPr sz="1600" kern="0" spc="-6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600" kern="0" spc="-20" dirty="0">
                <a:solidFill>
                  <a:srgbClr val="3D3935"/>
                </a:solidFill>
                <a:latin typeface="Arial"/>
                <a:cs typeface="Arial"/>
              </a:rPr>
              <a:t>202</a:t>
            </a:r>
            <a:r>
              <a:rPr lang="en-US" sz="1600" kern="0" spc="-20" dirty="0">
                <a:solidFill>
                  <a:srgbClr val="3D3935"/>
                </a:solidFill>
                <a:latin typeface="Arial"/>
                <a:cs typeface="Arial"/>
              </a:rPr>
              <a:t>5</a:t>
            </a:r>
            <a:endParaRPr sz="1600" kern="0" dirty="0">
              <a:solidFill>
                <a:sysClr val="windowText" lastClr="000000"/>
              </a:solidFill>
              <a:latin typeface="Arial"/>
              <a:cs typeface="Arial"/>
            </a:endParaRPr>
          </a:p>
        </p:txBody>
      </p:sp>
      <p:sp>
        <p:nvSpPr>
          <p:cNvPr id="13" name="object 10">
            <a:extLst>
              <a:ext uri="{FF2B5EF4-FFF2-40B4-BE49-F238E27FC236}">
                <a16:creationId xmlns:a16="http://schemas.microsoft.com/office/drawing/2014/main" id="{E587F2C4-55DF-CBF9-0BB9-6FD7B20E0ABC}"/>
              </a:ext>
            </a:extLst>
          </p:cNvPr>
          <p:cNvSpPr txBox="1"/>
          <p:nvPr/>
        </p:nvSpPr>
        <p:spPr>
          <a:xfrm>
            <a:off x="2475865" y="5553208"/>
            <a:ext cx="2021915" cy="344966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12700">
              <a:spcBef>
                <a:spcPts val="715"/>
              </a:spcBef>
            </a:pPr>
            <a:r>
              <a:rPr lang="en-US" sz="1600" kern="0" dirty="0">
                <a:solidFill>
                  <a:srgbClr val="3D3935"/>
                </a:solidFill>
                <a:latin typeface="Arial"/>
                <a:cs typeface="Arial"/>
              </a:rPr>
              <a:t>Dr. Farshid Keivanian</a:t>
            </a:r>
            <a:endParaRPr sz="1600" kern="0" dirty="0">
              <a:solidFill>
                <a:sysClr val="windowText" lastClr="000000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1E9253-FD11-0CF3-EE50-D34DF54381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2891FD3-A0F2-07A5-6FD2-472935FBB02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35B42A-C26B-B6C8-6EB0-CD9EEF4606B4}"/>
              </a:ext>
            </a:extLst>
          </p:cNvPr>
          <p:cNvSpPr txBox="1"/>
          <p:nvPr/>
        </p:nvSpPr>
        <p:spPr>
          <a:xfrm>
            <a:off x="0" y="1032387"/>
            <a:ext cx="1219200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How Do VirtualBox and Kali Linux Work Together?</a:t>
            </a:r>
          </a:p>
          <a:p>
            <a:pPr>
              <a:lnSpc>
                <a:spcPct val="150000"/>
              </a:lnSpc>
              <a:buNone/>
            </a:pPr>
            <a:r>
              <a:rPr lang="en-US" sz="2800" b="1" dirty="0"/>
              <a:t>VirtualBox is the software that runs Kali Linux as a virtual machine.</a:t>
            </a:r>
            <a:br>
              <a:rPr lang="en-US" sz="2800" dirty="0"/>
            </a:br>
            <a:r>
              <a:rPr lang="en-US" sz="2800" dirty="0"/>
              <a:t>Here’s the relationship step-by-step: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/>
              <a:t>We install VirtualBox on Windows.</a:t>
            </a:r>
            <a:endParaRPr lang="en-US" sz="2800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This gives us the ability to create virtual computers.</a:t>
            </a:r>
          </a:p>
        </p:txBody>
      </p:sp>
    </p:spTree>
    <p:extLst>
      <p:ext uri="{BB962C8B-B14F-4D97-AF65-F5344CB8AC3E}">
        <p14:creationId xmlns:p14="http://schemas.microsoft.com/office/powerpoint/2010/main" val="1700155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1F2133-A215-9874-656F-9C0D35F41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BF3F7C35-B0E4-DBCE-4E14-05F689DFEB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9B8F6B-BA61-67D6-4754-80F2BB4A1BAD}"/>
              </a:ext>
            </a:extLst>
          </p:cNvPr>
          <p:cNvSpPr txBox="1"/>
          <p:nvPr/>
        </p:nvSpPr>
        <p:spPr>
          <a:xfrm>
            <a:off x="0" y="1032387"/>
            <a:ext cx="1219200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2"/>
            </a:pPr>
            <a:r>
              <a:rPr lang="en-US" sz="2800" b="1" dirty="0"/>
              <a:t>We download and install Kali Linux inside VirtualBox.</a:t>
            </a:r>
            <a:endParaRPr lang="en-US" sz="2800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Instead of installing it directly on our computer, we install it inside a </a:t>
            </a:r>
            <a:r>
              <a:rPr lang="en-US" sz="2800" b="1" dirty="0"/>
              <a:t>virtual machine</a:t>
            </a:r>
            <a:r>
              <a:rPr lang="en-US" sz="2800" dirty="0"/>
              <a:t>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3"/>
            </a:pPr>
            <a:r>
              <a:rPr lang="en-US" sz="2800" b="1" dirty="0"/>
              <a:t>Now, we can use Kali Linux within VirtualBox.</a:t>
            </a:r>
            <a:endParaRPr lang="en-US" sz="2800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We can open VirtualBox → Start Kali Linux → Use it without affecting our Windows system.</a:t>
            </a:r>
          </a:p>
        </p:txBody>
      </p:sp>
    </p:spTree>
    <p:extLst>
      <p:ext uri="{BB962C8B-B14F-4D97-AF65-F5344CB8AC3E}">
        <p14:creationId xmlns:p14="http://schemas.microsoft.com/office/powerpoint/2010/main" val="2278171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FF89B9-E14A-7FC9-6B10-1C83ED486C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C3EB4E-3DE8-39AE-D617-6B561590E4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97" t="7594" r="597" b="15948"/>
          <a:stretch/>
        </p:blipFill>
        <p:spPr>
          <a:xfrm>
            <a:off x="5899355" y="322264"/>
            <a:ext cx="6219908" cy="2707333"/>
          </a:xfrm>
          <a:prstGeom prst="rect">
            <a:avLst/>
          </a:prstGeom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D92A4B66-A958-0B8D-3889-AEA298C868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6F5DBC-2E2D-A903-180D-F2F47735DF2C}"/>
              </a:ext>
            </a:extLst>
          </p:cNvPr>
          <p:cNvSpPr txBox="1"/>
          <p:nvPr/>
        </p:nvSpPr>
        <p:spPr>
          <a:xfrm>
            <a:off x="0" y="520836"/>
            <a:ext cx="8200103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Installing VirtualBox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Follow these steps to install VirtualBox: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/>
              <a:t>Download VirtualBox</a:t>
            </a:r>
            <a:r>
              <a:rPr lang="en-US" sz="2800" dirty="0"/>
              <a:t> from the </a:t>
            </a:r>
            <a:br>
              <a:rPr lang="en-US" sz="2800" dirty="0"/>
            </a:br>
            <a:r>
              <a:rPr lang="en-US" sz="2800" dirty="0"/>
              <a:t>official website:</a:t>
            </a:r>
            <a:br>
              <a:rPr lang="en-US" sz="2800" dirty="0"/>
            </a:br>
            <a:r>
              <a:rPr lang="en-US" sz="2800" dirty="0">
                <a:hlinkClick r:id="rId3"/>
              </a:rPr>
              <a:t>https://www.virtualbox.org/wiki/Downloads</a:t>
            </a:r>
            <a:r>
              <a:rPr lang="en-US" sz="2800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E4CF5C-987B-AD90-D47E-D79A78FBF312}"/>
              </a:ext>
            </a:extLst>
          </p:cNvPr>
          <p:cNvSpPr txBox="1"/>
          <p:nvPr/>
        </p:nvSpPr>
        <p:spPr>
          <a:xfrm>
            <a:off x="72736" y="3924893"/>
            <a:ext cx="12046527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We should choose the </a:t>
            </a:r>
            <a:r>
              <a:rPr lang="en-US" sz="2800" b="1" dirty="0"/>
              <a:t>"Windows hosts"</a:t>
            </a:r>
            <a:r>
              <a:rPr lang="en-US" sz="2800" dirty="0"/>
              <a:t> option if we are installing VirtualBox on a </a:t>
            </a:r>
            <a:r>
              <a:rPr lang="en-US" sz="2800" b="1" dirty="0"/>
              <a:t>Windows machine</a:t>
            </a:r>
            <a:r>
              <a:rPr lang="en-US" sz="2800" dirty="0"/>
              <a:t>. If we are using </a:t>
            </a:r>
            <a:r>
              <a:rPr lang="en-US" sz="2800" b="1" dirty="0"/>
              <a:t>macOS</a:t>
            </a:r>
            <a:r>
              <a:rPr lang="en-US" sz="2800" dirty="0"/>
              <a:t>, we choose either </a:t>
            </a:r>
            <a:r>
              <a:rPr lang="en-US" sz="2800" b="1" dirty="0"/>
              <a:t>"macOS / Intel hosts"</a:t>
            </a:r>
            <a:r>
              <a:rPr lang="en-US" sz="2800" dirty="0"/>
              <a:t> or </a:t>
            </a:r>
            <a:r>
              <a:rPr lang="en-US" sz="2800" b="1" dirty="0"/>
              <a:t>"macOS / Apple Silicon hosts"</a:t>
            </a:r>
            <a:r>
              <a:rPr lang="en-US" sz="2800" dirty="0"/>
              <a:t>, depending on our system.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For Linux users, we select </a:t>
            </a:r>
            <a:r>
              <a:rPr lang="en-US" sz="2800" b="1" dirty="0"/>
              <a:t>"Linux distributions"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157740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DB4654-DE66-C6E0-ECAF-B219C75777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ED4FC2-BED5-1C8C-9825-0304E226883C}"/>
              </a:ext>
            </a:extLst>
          </p:cNvPr>
          <p:cNvSpPr txBox="1"/>
          <p:nvPr/>
        </p:nvSpPr>
        <p:spPr>
          <a:xfrm>
            <a:off x="0" y="1802572"/>
            <a:ext cx="12192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Kali Linux can absolutely run on macOS —you can use it with </a:t>
            </a:r>
            <a:r>
              <a:rPr lang="en-US" sz="2800" b="1" dirty="0"/>
              <a:t>VirtualBox for macOS</a:t>
            </a:r>
            <a:r>
              <a:rPr lang="en-US" sz="2800" dirty="0"/>
              <a:t> or </a:t>
            </a:r>
            <a:r>
              <a:rPr lang="en-US" sz="2800" b="1" dirty="0"/>
              <a:t>UTM (for Apple Silicon chips)</a:t>
            </a:r>
            <a:r>
              <a:rPr lang="en-US" sz="2800" dirty="0"/>
              <a:t>.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There are two recommended solutions: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BD891C-1AE4-CA90-6779-6DFC2BB97217}"/>
              </a:ext>
            </a:extLst>
          </p:cNvPr>
          <p:cNvSpPr txBox="1"/>
          <p:nvPr/>
        </p:nvSpPr>
        <p:spPr>
          <a:xfrm>
            <a:off x="0" y="-193235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Running on MacOS</a:t>
            </a:r>
          </a:p>
        </p:txBody>
      </p:sp>
    </p:spTree>
    <p:extLst>
      <p:ext uri="{BB962C8B-B14F-4D97-AF65-F5344CB8AC3E}">
        <p14:creationId xmlns:p14="http://schemas.microsoft.com/office/powerpoint/2010/main" val="17580123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1136F0-DCD2-032E-074F-07C21326F8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A51F0E-6262-844F-4177-8339F9943FF8}"/>
              </a:ext>
            </a:extLst>
          </p:cNvPr>
          <p:cNvSpPr txBox="1"/>
          <p:nvPr/>
        </p:nvSpPr>
        <p:spPr>
          <a:xfrm>
            <a:off x="0" y="372494"/>
            <a:ext cx="1219200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Option 1: Use VirtualBox (Intel Mac)</a:t>
            </a:r>
            <a:br>
              <a:rPr lang="en-US" sz="2800" dirty="0"/>
            </a:br>
            <a:r>
              <a:rPr lang="en-US" sz="2800" dirty="0"/>
              <a:t>If your Mac has an Intel processor, you can continue using VirtualBox: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Download the </a:t>
            </a:r>
            <a:r>
              <a:rPr lang="en-US" sz="2800" b="1" dirty="0"/>
              <a:t>Kali Linux ISO (Installer)</a:t>
            </a:r>
            <a:r>
              <a:rPr lang="en-US" sz="2800" dirty="0"/>
              <a:t> version from the official Kali Downloads page. (suitable for Intel-based Macs running VirtualBox)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Set it up as a new VM in VirtualBox.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Follow the same steps provided for Windows users in the Week 8 lab guide.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A9E866-6155-425E-070C-614E8C563C67}"/>
              </a:ext>
            </a:extLst>
          </p:cNvPr>
          <p:cNvSpPr txBox="1"/>
          <p:nvPr/>
        </p:nvSpPr>
        <p:spPr>
          <a:xfrm>
            <a:off x="0" y="-193235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Running on MacOS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6C24361-1D0A-9D51-6018-A685B58418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197829"/>
            <a:ext cx="12192000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Make sure to choose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"Installer"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ISO for your architecture (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amd64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for Intel Macs).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800" dirty="0">
                <a:highlight>
                  <a:srgbClr val="FF0000"/>
                </a:highlight>
                <a:latin typeface="+mj-lt"/>
              </a:rPr>
              <a:t>X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   Do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not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use the Live or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NetInstaller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versions for lab-based VirtualBox installation.</a:t>
            </a:r>
          </a:p>
        </p:txBody>
      </p:sp>
    </p:spTree>
    <p:extLst>
      <p:ext uri="{BB962C8B-B14F-4D97-AF65-F5344CB8AC3E}">
        <p14:creationId xmlns:p14="http://schemas.microsoft.com/office/powerpoint/2010/main" val="5559334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60DFF4-CC51-3326-E0C6-84BDAAA95A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185DEF-7F0B-87C7-83D3-83C26D6A0823}"/>
              </a:ext>
            </a:extLst>
          </p:cNvPr>
          <p:cNvSpPr txBox="1"/>
          <p:nvPr/>
        </p:nvSpPr>
        <p:spPr>
          <a:xfrm>
            <a:off x="0" y="977178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You should download the </a:t>
            </a:r>
            <a:r>
              <a:rPr lang="en-US" sz="2800" b="1" dirty="0"/>
              <a:t>Installer Image for x86_64 architecture</a:t>
            </a:r>
            <a:r>
              <a:rPr lang="en-US" sz="2800" dirty="0"/>
              <a:t>, which is compatible with VirtualBox on Intel Macs.</a:t>
            </a:r>
          </a:p>
          <a:p>
            <a:pPr>
              <a:lnSpc>
                <a:spcPct val="150000"/>
              </a:lnSpc>
            </a:pPr>
            <a:r>
              <a:rPr lang="en-US" sz="2800" b="1" dirty="0"/>
              <a:t>Link to download (Installer Image): </a:t>
            </a:r>
            <a:br>
              <a:rPr lang="en-US" sz="2800" b="1" dirty="0"/>
            </a:br>
            <a:r>
              <a:rPr lang="en-US" sz="2800" dirty="0">
                <a:hlinkClick r:id="rId2"/>
              </a:rPr>
              <a:t>https://www.kali.org/get-kali/#kali-installer-images</a:t>
            </a:r>
            <a:r>
              <a:rPr lang="en-US" sz="2800" dirty="0"/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56C34F-3B38-EB0D-F1B7-347569A26E19}"/>
              </a:ext>
            </a:extLst>
          </p:cNvPr>
          <p:cNvSpPr txBox="1"/>
          <p:nvPr/>
        </p:nvSpPr>
        <p:spPr>
          <a:xfrm>
            <a:off x="0" y="-193235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Running on MacOS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A38A8B-B77D-91D5-9966-50C5FC41FD3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024" t="22151" r="31169" b="6666"/>
          <a:stretch/>
        </p:blipFill>
        <p:spPr>
          <a:xfrm>
            <a:off x="8096864" y="2278642"/>
            <a:ext cx="4095135" cy="4579358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9D4990E-A4C0-1C74-A43F-EF1D7DB40175}"/>
              </a:ext>
            </a:extLst>
          </p:cNvPr>
          <p:cNvSpPr/>
          <p:nvPr/>
        </p:nvSpPr>
        <p:spPr>
          <a:xfrm>
            <a:off x="8524565" y="4763730"/>
            <a:ext cx="1519084" cy="24533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68421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D1D159-274F-07E6-BD75-43E569A734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05082A-0E86-CA6B-5459-C82AD8D16AF7}"/>
              </a:ext>
            </a:extLst>
          </p:cNvPr>
          <p:cNvSpPr txBox="1"/>
          <p:nvPr/>
        </p:nvSpPr>
        <p:spPr>
          <a:xfrm>
            <a:off x="0" y="977178"/>
            <a:ext cx="12192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Choose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x86_64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(not Apple Silicon), then download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Installer ISO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file.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This version allows full installation with customization via VirtualBox.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0AACA9-1A5B-153C-A7CA-54FBE6D408F2}"/>
              </a:ext>
            </a:extLst>
          </p:cNvPr>
          <p:cNvSpPr txBox="1"/>
          <p:nvPr/>
        </p:nvSpPr>
        <p:spPr>
          <a:xfrm>
            <a:off x="0" y="-193235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Running on MacOS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DBC491-7106-C17C-7A9B-635420629D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024" t="22151" r="31169" b="6666"/>
          <a:stretch/>
        </p:blipFill>
        <p:spPr>
          <a:xfrm>
            <a:off x="8096864" y="2278642"/>
            <a:ext cx="4095135" cy="4579358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622A425-2739-34B7-BF09-F8EC18493007}"/>
              </a:ext>
            </a:extLst>
          </p:cNvPr>
          <p:cNvSpPr/>
          <p:nvPr/>
        </p:nvSpPr>
        <p:spPr>
          <a:xfrm>
            <a:off x="8524565" y="4763730"/>
            <a:ext cx="1519084" cy="24533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60655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1AD99F-F0A2-EBF3-E17A-F44F736F75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81D01A-D8F2-9072-AD8A-15C1B7D549A2}"/>
              </a:ext>
            </a:extLst>
          </p:cNvPr>
          <p:cNvSpPr txBox="1"/>
          <p:nvPr/>
        </p:nvSpPr>
        <p:spPr>
          <a:xfrm>
            <a:off x="0" y="977178"/>
            <a:ext cx="12192000" cy="32542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If you are using an Apple Silicon (M1, M2, M3) Mac:</a:t>
            </a:r>
            <a:endParaRPr lang="en-US" sz="2800" dirty="0">
              <a:latin typeface="+mj-lt"/>
            </a:endParaRPr>
          </a:p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VirtualBox may not work properly. In this case, option 2 is recommend: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Download UTM from </a:t>
            </a:r>
            <a:r>
              <a:rPr lang="en-US" sz="2800" dirty="0">
                <a:latin typeface="+mj-lt"/>
                <a:hlinkClick r:id="rId2"/>
              </a:rPr>
              <a:t>https://mac.getutm.app/</a:t>
            </a:r>
            <a:endParaRPr lang="en-US" sz="2800" dirty="0">
              <a:latin typeface="+mj-lt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Then use the </a:t>
            </a:r>
            <a:r>
              <a:rPr lang="en-US" sz="2800" b="1" dirty="0">
                <a:latin typeface="+mj-lt"/>
              </a:rPr>
              <a:t>ARM64 image</a:t>
            </a:r>
            <a:r>
              <a:rPr lang="en-US" sz="2800" dirty="0">
                <a:latin typeface="+mj-lt"/>
              </a:rPr>
              <a:t> from this page: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https://www.kali.org/get-kali/#kali-arm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63DB64-F3A3-34F9-8C05-B709877C9775}"/>
              </a:ext>
            </a:extLst>
          </p:cNvPr>
          <p:cNvSpPr txBox="1"/>
          <p:nvPr/>
        </p:nvSpPr>
        <p:spPr>
          <a:xfrm>
            <a:off x="0" y="-193235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Running on MacOS</a:t>
            </a:r>
          </a:p>
        </p:txBody>
      </p:sp>
    </p:spTree>
    <p:extLst>
      <p:ext uri="{BB962C8B-B14F-4D97-AF65-F5344CB8AC3E}">
        <p14:creationId xmlns:p14="http://schemas.microsoft.com/office/powerpoint/2010/main" val="28462466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27AD18-0C3B-17CD-F2FA-C9BD6DED81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3083A8-AF1A-2759-1102-B82F755EB64A}"/>
              </a:ext>
            </a:extLst>
          </p:cNvPr>
          <p:cNvSpPr txBox="1"/>
          <p:nvPr/>
        </p:nvSpPr>
        <p:spPr>
          <a:xfrm>
            <a:off x="0" y="520037"/>
            <a:ext cx="8288594" cy="648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Option 2: Use UTM (Apple Silicon/M1/M2/M3 chips)</a:t>
            </a:r>
            <a:br>
              <a:rPr lang="en-US" sz="2800" dirty="0"/>
            </a:br>
            <a:r>
              <a:rPr lang="en-US" sz="2800" dirty="0"/>
              <a:t>If you are using an </a:t>
            </a:r>
            <a:r>
              <a:rPr lang="en-US" sz="2800" b="1" dirty="0"/>
              <a:t>M1/M2/M3 Mac</a:t>
            </a:r>
            <a:r>
              <a:rPr lang="en-US" sz="2800" dirty="0"/>
              <a:t>, </a:t>
            </a:r>
            <a:br>
              <a:rPr lang="en-US" sz="2800" dirty="0"/>
            </a:br>
            <a:r>
              <a:rPr lang="en-US" sz="2800" dirty="0"/>
              <a:t>VirtualBox may not work as expected. </a:t>
            </a:r>
            <a:br>
              <a:rPr lang="en-US" sz="2800" dirty="0"/>
            </a:br>
            <a:r>
              <a:rPr lang="en-US" sz="2800" dirty="0"/>
              <a:t>In that case: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Download and install </a:t>
            </a:r>
            <a:r>
              <a:rPr lang="en-US" sz="2800" b="1" dirty="0"/>
              <a:t>UTM</a:t>
            </a:r>
            <a:r>
              <a:rPr lang="en-US" sz="2800" dirty="0"/>
              <a:t> from </a:t>
            </a:r>
            <a:r>
              <a:rPr lang="en-US" sz="2800" dirty="0">
                <a:hlinkClick r:id="rId2"/>
              </a:rPr>
              <a:t>https://mac.getutm.app/</a:t>
            </a:r>
            <a:r>
              <a:rPr lang="en-US" sz="2800" dirty="0"/>
              <a:t> 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Use a pre-built </a:t>
            </a:r>
            <a:r>
              <a:rPr lang="en-US" sz="2800" b="1" dirty="0"/>
              <a:t>Kali ARM image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/>
              <a:t>from Kali ARM images.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Import it into UTM and start </a:t>
            </a:r>
            <a:br>
              <a:rPr lang="en-US" sz="2800" dirty="0"/>
            </a:br>
            <a:r>
              <a:rPr lang="en-US" sz="2800" dirty="0"/>
              <a:t>your Kali environment.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F7AC28-D20F-0607-F08F-EA7BA845BBEB}"/>
              </a:ext>
            </a:extLst>
          </p:cNvPr>
          <p:cNvSpPr txBox="1"/>
          <p:nvPr/>
        </p:nvSpPr>
        <p:spPr>
          <a:xfrm>
            <a:off x="0" y="-193235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Running on MacOS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5EE2CC-7792-F8B0-51D1-33150FB245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539" t="9463" r="24033" b="5345"/>
          <a:stretch/>
        </p:blipFill>
        <p:spPr>
          <a:xfrm>
            <a:off x="5737123" y="1563866"/>
            <a:ext cx="6454877" cy="52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7302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510F63-AA5C-0978-D5C2-03353D2570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3B0402CA-24EA-6503-CD3E-E4819ADD83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3A64E1-DBE4-7884-BF06-985CAC9D5CB4}"/>
              </a:ext>
            </a:extLst>
          </p:cNvPr>
          <p:cNvSpPr txBox="1"/>
          <p:nvPr/>
        </p:nvSpPr>
        <p:spPr>
          <a:xfrm>
            <a:off x="0" y="520836"/>
            <a:ext cx="6947065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2. Once downloaded, </a:t>
            </a:r>
            <a:r>
              <a:rPr lang="en-US" sz="2800" b="1" dirty="0"/>
              <a:t>locate</a:t>
            </a:r>
            <a:r>
              <a:rPr lang="en-US" sz="2800" dirty="0"/>
              <a:t> the installation file on your computer and double-click to start the installation (Run as Administrator)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250726-D09D-4689-5255-B9DD2361A38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507" t="14546" r="70487" b="61930"/>
          <a:stretch/>
        </p:blipFill>
        <p:spPr>
          <a:xfrm>
            <a:off x="7411688" y="555428"/>
            <a:ext cx="4780312" cy="5747143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513792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4C4AC3-FC57-1EB8-2532-07B437F89C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DA079D-E82D-A762-C514-C7FE0BD73F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376" b="8571"/>
          <a:stretch/>
        </p:blipFill>
        <p:spPr>
          <a:xfrm>
            <a:off x="1116890" y="1557657"/>
            <a:ext cx="9958220" cy="53003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D16769-DF6C-F7E8-EEE9-324782388340}"/>
              </a:ext>
            </a:extLst>
          </p:cNvPr>
          <p:cNvSpPr txBox="1"/>
          <p:nvPr/>
        </p:nvSpPr>
        <p:spPr>
          <a:xfrm>
            <a:off x="0" y="885806"/>
            <a:ext cx="12191999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kern="0" dirty="0">
                <a:solidFill>
                  <a:sysClr val="windowText" lastClr="000000"/>
                </a:solidFill>
                <a:latin typeface="Calibri"/>
              </a:rPr>
              <a:t>Navigate Canvas &gt;&gt; Week 4 &gt;&gt; Lab 2 (submit a word document with screenshot)</a:t>
            </a:r>
          </a:p>
        </p:txBody>
      </p:sp>
      <p:sp>
        <p:nvSpPr>
          <p:cNvPr id="8" name="object 2">
            <a:extLst>
              <a:ext uri="{FF2B5EF4-FFF2-40B4-BE49-F238E27FC236}">
                <a16:creationId xmlns:a16="http://schemas.microsoft.com/office/drawing/2014/main" id="{B5A7799A-E0C1-95FF-5DE0-8EA13090A2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9690264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</p:spTree>
    <p:extLst>
      <p:ext uri="{BB962C8B-B14F-4D97-AF65-F5344CB8AC3E}">
        <p14:creationId xmlns:p14="http://schemas.microsoft.com/office/powerpoint/2010/main" val="37517498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4F7659-0A97-E5C2-39BE-D0A61CB84F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D256D824-3C96-EE5B-ED8A-7CDF5A363C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CE0364-73F9-F02F-357A-73D46B0B684E}"/>
              </a:ext>
            </a:extLst>
          </p:cNvPr>
          <p:cNvSpPr txBox="1"/>
          <p:nvPr/>
        </p:nvSpPr>
        <p:spPr>
          <a:xfrm>
            <a:off x="0" y="818157"/>
            <a:ext cx="12192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2800" dirty="0"/>
              <a:t>3.  Click on Next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ABDC8E-5E12-1D31-5E46-57D75789FC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701" t="23896" r="34059" b="30562"/>
          <a:stretch/>
        </p:blipFill>
        <p:spPr>
          <a:xfrm>
            <a:off x="4542503" y="780002"/>
            <a:ext cx="7649497" cy="607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1651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FD43CA-3361-6167-6C82-95A7F6F91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17A97F53-65CF-706F-E610-B5BF2700628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AC7097-4610-9004-8A0B-4246F481E006}"/>
              </a:ext>
            </a:extLst>
          </p:cNvPr>
          <p:cNvSpPr txBox="1"/>
          <p:nvPr/>
        </p:nvSpPr>
        <p:spPr>
          <a:xfrm>
            <a:off x="0" y="818157"/>
            <a:ext cx="12192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2800" dirty="0"/>
              <a:t>4.  Accept &amp; Click on Next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850E38-3D53-5DB7-A17E-6DEA223ACD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994" t="24069" r="33863" b="31514"/>
          <a:stretch/>
        </p:blipFill>
        <p:spPr>
          <a:xfrm>
            <a:off x="4595751" y="1042708"/>
            <a:ext cx="7596249" cy="5904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4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462C1F-5D42-EA47-3A75-F41DC915B4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73421423-CEAD-DE33-6157-AB006A06BCC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25EB48-2738-E984-1745-769399A0D9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993" t="24415" r="34058" b="30216"/>
          <a:stretch/>
        </p:blipFill>
        <p:spPr>
          <a:xfrm>
            <a:off x="5998418" y="1092531"/>
            <a:ext cx="6193582" cy="49473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1F086DC-2B77-8E5D-8C51-CA8FF30FE0ED}"/>
              </a:ext>
            </a:extLst>
          </p:cNvPr>
          <p:cNvSpPr txBox="1"/>
          <p:nvPr/>
        </p:nvSpPr>
        <p:spPr>
          <a:xfrm>
            <a:off x="0" y="954304"/>
            <a:ext cx="5998418" cy="4649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b="1" dirty="0"/>
              <a:t>VirtualBox Application</a:t>
            </a:r>
            <a:r>
              <a:rPr lang="en-US" sz="2500" dirty="0"/>
              <a:t> (Mandatory for installation)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b="1" dirty="0"/>
              <a:t>VirtualBox USB Support</a:t>
            </a:r>
            <a:r>
              <a:rPr lang="en-US" sz="2500" dirty="0"/>
              <a:t> (Recommended for USB device compatibility)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b="1" dirty="0"/>
              <a:t>VirtualBox Networking</a:t>
            </a:r>
            <a:r>
              <a:rPr lang="en-US" sz="2500" dirty="0"/>
              <a:t> (Includes Bridged Networking, Host-Only Networking, and other network features—recommended to keep)</a:t>
            </a:r>
          </a:p>
        </p:txBody>
      </p:sp>
    </p:spTree>
    <p:extLst>
      <p:ext uri="{BB962C8B-B14F-4D97-AF65-F5344CB8AC3E}">
        <p14:creationId xmlns:p14="http://schemas.microsoft.com/office/powerpoint/2010/main" val="35706577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886167-0BBB-828D-AA97-504D901AC3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F8C700FD-955D-B331-8D98-4FCFE4AE0D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FADF97-DE8E-3595-7176-2DADCD0301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993" t="24415" r="34058" b="30216"/>
          <a:stretch/>
        </p:blipFill>
        <p:spPr>
          <a:xfrm>
            <a:off x="5998418" y="1092531"/>
            <a:ext cx="6193582" cy="49473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C91B6EE-6D3E-0657-4658-F0CE4D9593A7}"/>
              </a:ext>
            </a:extLst>
          </p:cNvPr>
          <p:cNvSpPr txBox="1"/>
          <p:nvPr/>
        </p:nvSpPr>
        <p:spPr>
          <a:xfrm>
            <a:off x="0" y="918678"/>
            <a:ext cx="5998418" cy="1763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b="1" dirty="0"/>
              <a:t>VirtualBox Python Support</a:t>
            </a:r>
            <a:r>
              <a:rPr lang="en-US" sz="2500" dirty="0"/>
              <a:t> (Optional, but useful if you plan to run automation scripts)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547549-701F-8617-0794-AA98AF5E5C95}"/>
              </a:ext>
            </a:extLst>
          </p:cNvPr>
          <p:cNvSpPr txBox="1"/>
          <p:nvPr/>
        </p:nvSpPr>
        <p:spPr>
          <a:xfrm>
            <a:off x="0" y="2682622"/>
            <a:ext cx="5998418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2800" dirty="0"/>
              <a:t>5.  Keep the default options</a:t>
            </a:r>
            <a:br>
              <a:rPr lang="en-US" sz="2800" dirty="0"/>
            </a:br>
            <a:r>
              <a:rPr lang="en-US" sz="2800" dirty="0"/>
              <a:t>selected &amp; proceed with the installation</a:t>
            </a:r>
          </a:p>
        </p:txBody>
      </p:sp>
    </p:spTree>
    <p:extLst>
      <p:ext uri="{BB962C8B-B14F-4D97-AF65-F5344CB8AC3E}">
        <p14:creationId xmlns:p14="http://schemas.microsoft.com/office/powerpoint/2010/main" val="24743245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E5EAA6-BE6D-DBA9-3C10-B7BEFFFC15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3D945CF9-0F95-B65E-F278-5C4D8A2CF3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5652A0-C132-F87F-D585-0F4A0252936A}"/>
              </a:ext>
            </a:extLst>
          </p:cNvPr>
          <p:cNvSpPr txBox="1"/>
          <p:nvPr/>
        </p:nvSpPr>
        <p:spPr>
          <a:xfrm>
            <a:off x="0" y="918678"/>
            <a:ext cx="5998418" cy="6097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b="1" dirty="0"/>
              <a:t>Click on Next &amp; Yes</a:t>
            </a:r>
            <a:endParaRPr lang="en-US" sz="25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572C18-0C31-EB0E-E0E3-815C740921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994" t="24589" r="34253" b="30389"/>
          <a:stretch/>
        </p:blipFill>
        <p:spPr>
          <a:xfrm>
            <a:off x="4100053" y="404299"/>
            <a:ext cx="8091948" cy="645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944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BE9EA7-2E95-190D-6A29-34BD03B7C9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4FB9495A-AF3D-FA6B-471D-697E27E54A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B15B36-96D9-0D87-2C0B-8943E259CA4A}"/>
              </a:ext>
            </a:extLst>
          </p:cNvPr>
          <p:cNvSpPr txBox="1"/>
          <p:nvPr/>
        </p:nvSpPr>
        <p:spPr>
          <a:xfrm>
            <a:off x="0" y="918678"/>
            <a:ext cx="5998418" cy="6097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b="1" dirty="0"/>
              <a:t>Next</a:t>
            </a:r>
            <a:endParaRPr lang="en-US" sz="25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4AF947-C337-D9B8-0BB3-01A746D803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091" t="24589" r="34156" b="30389"/>
          <a:stretch/>
        </p:blipFill>
        <p:spPr>
          <a:xfrm>
            <a:off x="4168767" y="459099"/>
            <a:ext cx="8023234" cy="639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9119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CDEF67-01F0-6862-9BCE-866B29BDE8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100FA3F0-C7B2-BB19-B77F-06DC258CD4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AF01EE-32AC-3418-2E21-DC675A4081DF}"/>
              </a:ext>
            </a:extLst>
          </p:cNvPr>
          <p:cNvSpPr txBox="1"/>
          <p:nvPr/>
        </p:nvSpPr>
        <p:spPr>
          <a:xfrm>
            <a:off x="0" y="918678"/>
            <a:ext cx="5998418" cy="6097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b="1" dirty="0"/>
              <a:t>Install</a:t>
            </a:r>
            <a:endParaRPr lang="en-US" sz="25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6CF056-9967-3AE8-A683-D8BD1EC5F5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994" t="24761" r="33863" b="30216"/>
          <a:stretch/>
        </p:blipFill>
        <p:spPr>
          <a:xfrm>
            <a:off x="4114800" y="494143"/>
            <a:ext cx="8077201" cy="636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1996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2D36F-A8A0-40E6-7989-F45B72593F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1F8F2388-BF31-E039-B858-6C819E9EAC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7CA6C7-649B-B786-43B0-7FE1AB4419EB}"/>
              </a:ext>
            </a:extLst>
          </p:cNvPr>
          <p:cNvSpPr txBox="1"/>
          <p:nvPr/>
        </p:nvSpPr>
        <p:spPr>
          <a:xfrm>
            <a:off x="0" y="998971"/>
            <a:ext cx="4306529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Click Finish </a:t>
            </a:r>
            <a:r>
              <a:rPr lang="en-US" sz="2800" dirty="0"/>
              <a:t>to exit the setup wizard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0A0595-05E7-85FA-1BEE-EAAC3C833D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701" t="23723" r="34546" b="30216"/>
          <a:stretch/>
        </p:blipFill>
        <p:spPr>
          <a:xfrm>
            <a:off x="4306529" y="423841"/>
            <a:ext cx="7885471" cy="6434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2818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7BDA4E-FAC4-6901-BBC7-A891F2DCE3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D1C77E9D-B183-3429-C310-898110F71A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041FDB-2FAA-7D2F-2CB9-082910C672A0}"/>
              </a:ext>
            </a:extLst>
          </p:cNvPr>
          <p:cNvSpPr txBox="1"/>
          <p:nvPr/>
        </p:nvSpPr>
        <p:spPr>
          <a:xfrm>
            <a:off x="0" y="673641"/>
            <a:ext cx="5250426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Now Virtual Box is ready to use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1A0D06-3570-4380-9EBF-A2630C46ED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032" t="17143" r="25097" b="12901"/>
          <a:stretch/>
        </p:blipFill>
        <p:spPr>
          <a:xfrm>
            <a:off x="5205851" y="1345492"/>
            <a:ext cx="6986150" cy="5512508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89751B9C-15C8-C12A-7B2A-8BDF6CB9BC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2287" y="1345492"/>
            <a:ext cx="5250426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If you are a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beginner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"Basic Mode"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(Recommended).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It provides a simpler interface with essential options for creating and managing virtual machines.</a:t>
            </a:r>
          </a:p>
        </p:txBody>
      </p:sp>
    </p:spTree>
    <p:extLst>
      <p:ext uri="{BB962C8B-B14F-4D97-AF65-F5344CB8AC3E}">
        <p14:creationId xmlns:p14="http://schemas.microsoft.com/office/powerpoint/2010/main" val="22372875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60626F-386C-393A-982D-16ADB7ADB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E8B4F16-3C9F-85E8-E981-DD2FF40269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08745F-0335-4BC8-4ED8-C53048948E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032" t="17143" r="25097" b="12901"/>
          <a:stretch/>
        </p:blipFill>
        <p:spPr>
          <a:xfrm>
            <a:off x="5205851" y="1345492"/>
            <a:ext cx="6986150" cy="5512508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752F5EEE-DE55-8B38-67FD-70C6D5118F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2287" y="699161"/>
            <a:ext cx="5250426" cy="51961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If you are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comfortable with advanced settings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"Expert Mode"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This mode gives you more flexibility when setting up virtual machines, such as manually configuring storage, memory, and network settings.</a:t>
            </a:r>
          </a:p>
        </p:txBody>
      </p:sp>
    </p:spTree>
    <p:extLst>
      <p:ext uri="{BB962C8B-B14F-4D97-AF65-F5344CB8AC3E}">
        <p14:creationId xmlns:p14="http://schemas.microsoft.com/office/powerpoint/2010/main" val="1917795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0387B6-AFF6-C3F9-20C4-FE62F686E2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7FDEBE2E-2382-2C28-F2F5-3D938F035C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4BF0E0-FCB2-832A-3B0E-9A051CEC0A6C}"/>
              </a:ext>
            </a:extLst>
          </p:cNvPr>
          <p:cNvSpPr txBox="1"/>
          <p:nvPr/>
        </p:nvSpPr>
        <p:spPr>
          <a:xfrm>
            <a:off x="0" y="818157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Introduction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Today, we will work with </a:t>
            </a:r>
            <a:r>
              <a:rPr lang="en-US" sz="2800" b="1" dirty="0"/>
              <a:t>VirtualBox</a:t>
            </a:r>
            <a:r>
              <a:rPr lang="en-US" sz="2800" dirty="0"/>
              <a:t> and </a:t>
            </a:r>
            <a:r>
              <a:rPr lang="en-US" sz="2800" b="1" dirty="0"/>
              <a:t>Kali Linux</a:t>
            </a:r>
            <a:r>
              <a:rPr lang="en-US" sz="2800" dirty="0"/>
              <a:t> to set up a virtual machine (VM) for penetration testing and security analysis. This lab will guide you step-by-step through installing VirtualBox and setting up Kali Linux.</a:t>
            </a:r>
          </a:p>
        </p:txBody>
      </p:sp>
    </p:spTree>
    <p:extLst>
      <p:ext uri="{BB962C8B-B14F-4D97-AF65-F5344CB8AC3E}">
        <p14:creationId xmlns:p14="http://schemas.microsoft.com/office/powerpoint/2010/main" val="31847832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C66BC5-BECD-DB8F-6025-EEC4AD42A1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021489BC-89F6-FD45-EC71-13D80D708C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D16AEA-460E-13B7-46E3-83FD1EA2F0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032" t="17143" r="25097" b="12901"/>
          <a:stretch/>
        </p:blipFill>
        <p:spPr>
          <a:xfrm>
            <a:off x="5205851" y="1345492"/>
            <a:ext cx="6986150" cy="5512508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FF68F672-D88B-3D28-2907-8967D89C54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6846" y="1345492"/>
            <a:ext cx="5250426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800" dirty="0"/>
              <a:t>Currently, we select </a:t>
            </a:r>
            <a:r>
              <a:rPr lang="en-US" sz="2800" b="1" dirty="0"/>
              <a:t>Basic Mode</a:t>
            </a:r>
            <a:r>
              <a:rPr lang="en-US" sz="2800" dirty="0"/>
              <a:t>. We can always switch to </a:t>
            </a:r>
            <a:r>
              <a:rPr lang="en-US" sz="2800" b="1" dirty="0"/>
              <a:t>Expert Mode</a:t>
            </a:r>
            <a:r>
              <a:rPr lang="en-US" sz="2800" dirty="0"/>
              <a:t> later from the preferences if needed.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295825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A90030-4FF0-3A9B-464B-422523A81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CC862821-BB0D-90E7-4F07-19AC056591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2504DD-81BD-CD85-1987-3BF5634F6BEA}"/>
              </a:ext>
            </a:extLst>
          </p:cNvPr>
          <p:cNvSpPr txBox="1"/>
          <p:nvPr/>
        </p:nvSpPr>
        <p:spPr>
          <a:xfrm>
            <a:off x="0" y="1464488"/>
            <a:ext cx="12192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What is Kali Linux?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Kali Linux is a </a:t>
            </a:r>
            <a:r>
              <a:rPr lang="en-US" sz="2800" b="1" dirty="0"/>
              <a:t>Linux distribution</a:t>
            </a:r>
            <a:r>
              <a:rPr lang="en-US" sz="2800" dirty="0"/>
              <a:t> designed for penetration testing, security auditing, and ethical hacking. It comes pre-installed with a wide range of cybersecurity tools.</a:t>
            </a:r>
          </a:p>
        </p:txBody>
      </p:sp>
    </p:spTree>
    <p:extLst>
      <p:ext uri="{BB962C8B-B14F-4D97-AF65-F5344CB8AC3E}">
        <p14:creationId xmlns:p14="http://schemas.microsoft.com/office/powerpoint/2010/main" val="32188320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5F5283-4EDD-8013-78EC-0CE598B53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4988D46C-54A4-D64A-1174-0FB949D96E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1BEA8D-3971-E7D3-6EC5-EAB97304A011}"/>
              </a:ext>
            </a:extLst>
          </p:cNvPr>
          <p:cNvSpPr txBox="1"/>
          <p:nvPr/>
        </p:nvSpPr>
        <p:spPr>
          <a:xfrm>
            <a:off x="0" y="1464488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Why Use Kali Linux?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Includes essential security and penetration testing tools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Helps in cybersecurity training and research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Open-source and regularly updated</a:t>
            </a:r>
          </a:p>
        </p:txBody>
      </p:sp>
    </p:spTree>
    <p:extLst>
      <p:ext uri="{BB962C8B-B14F-4D97-AF65-F5344CB8AC3E}">
        <p14:creationId xmlns:p14="http://schemas.microsoft.com/office/powerpoint/2010/main" val="36224108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799AAE-9064-5BF7-CC34-AB6CD2763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AC2F8D9-A402-34D0-6B24-B919BFA42F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A1BD9A-716A-970C-0FD3-1F4C753198B3}"/>
              </a:ext>
            </a:extLst>
          </p:cNvPr>
          <p:cNvSpPr txBox="1"/>
          <p:nvPr/>
        </p:nvSpPr>
        <p:spPr>
          <a:xfrm>
            <a:off x="36393" y="937163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Installing Kali Linux on VirtualBox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/>
              <a:t>Follow these steps to install </a:t>
            </a:r>
            <a:r>
              <a:rPr lang="en-US" sz="2800" b="1" dirty="0"/>
              <a:t>Kali Linux</a:t>
            </a:r>
            <a:r>
              <a:rPr lang="en-US" sz="2800" dirty="0"/>
              <a:t> on your VirtualBox: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/>
              <a:t>Download Kali Linux</a:t>
            </a:r>
            <a:r>
              <a:rPr lang="en-US" sz="2800" dirty="0"/>
              <a:t> from the official website:</a:t>
            </a:r>
            <a:br>
              <a:rPr lang="en-US" sz="2800" dirty="0"/>
            </a:br>
            <a:r>
              <a:rPr lang="en-US" sz="2800" dirty="0">
                <a:hlinkClick r:id="rId2"/>
              </a:rPr>
              <a:t>https://www.kali.org/get-kali/#kali-platforms</a:t>
            </a: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319057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42EEEA-98D7-F732-FFF7-0C1F5D7B20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6D0F32AB-83E6-2F76-1D2C-09D4D5D659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pic>
        <p:nvPicPr>
          <p:cNvPr id="2050" name="Picture 2" descr="Uploaded image">
            <a:extLst>
              <a:ext uri="{FF2B5EF4-FFF2-40B4-BE49-F238E27FC236}">
                <a16:creationId xmlns:a16="http://schemas.microsoft.com/office/drawing/2014/main" id="{6C9FE4AF-FB43-966F-B0CF-A4C5EBCC65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09" t="7892" r="24516" b="15913"/>
          <a:stretch/>
        </p:blipFill>
        <p:spPr bwMode="auto">
          <a:xfrm>
            <a:off x="6268065" y="1055314"/>
            <a:ext cx="5923933" cy="4247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60717D-36B8-F273-35CB-0D3CE5B5FDCA}"/>
              </a:ext>
            </a:extLst>
          </p:cNvPr>
          <p:cNvSpPr txBox="1"/>
          <p:nvPr/>
        </p:nvSpPr>
        <p:spPr>
          <a:xfrm>
            <a:off x="0" y="1015503"/>
            <a:ext cx="6268065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We plan to download the 64-bit ISO file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474EA83-9428-E83A-70C5-279533D8DF31}"/>
              </a:ext>
            </a:extLst>
          </p:cNvPr>
          <p:cNvSpPr/>
          <p:nvPr/>
        </p:nvSpPr>
        <p:spPr>
          <a:xfrm>
            <a:off x="7069396" y="3179082"/>
            <a:ext cx="2561301" cy="212376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74249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EA1CC8-F479-6AD2-09A0-1AD88B0C7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A3683E98-5282-001C-BE1A-480FCE1F5A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D55D63-0263-54E5-EEBA-5B4FFB0DA624}"/>
              </a:ext>
            </a:extLst>
          </p:cNvPr>
          <p:cNvSpPr txBox="1"/>
          <p:nvPr/>
        </p:nvSpPr>
        <p:spPr>
          <a:xfrm>
            <a:off x="0" y="1015503"/>
            <a:ext cx="7980217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Wait 5-6 minutes until the file is completed</a:t>
            </a:r>
          </a:p>
        </p:txBody>
      </p:sp>
      <p:sp>
        <p:nvSpPr>
          <p:cNvPr id="3" name="AutoShape 2" descr="Uploaded image">
            <a:extLst>
              <a:ext uri="{FF2B5EF4-FFF2-40B4-BE49-F238E27FC236}">
                <a16:creationId xmlns:a16="http://schemas.microsoft.com/office/drawing/2014/main" id="{65380231-26B4-A1E6-5A61-486A293C64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6" name="AutoShape 4" descr="Uploaded image">
            <a:extLst>
              <a:ext uri="{FF2B5EF4-FFF2-40B4-BE49-F238E27FC236}">
                <a16:creationId xmlns:a16="http://schemas.microsoft.com/office/drawing/2014/main" id="{5206EAB4-5FB5-6CA2-D195-DE064CFC8AB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ECE23A-D1D4-978E-F06B-F1882F0685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7338" t="13201" r="9610" b="63290"/>
          <a:stretch/>
        </p:blipFill>
        <p:spPr>
          <a:xfrm>
            <a:off x="106879" y="2775302"/>
            <a:ext cx="12085122" cy="371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0525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9BD88-6F7B-589D-48E7-D3723D26A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7FC200B1-7D9E-7587-49C1-869FD74936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CDDEAF-7E21-A187-2F12-927CF21017BA}"/>
              </a:ext>
            </a:extLst>
          </p:cNvPr>
          <p:cNvSpPr txBox="1"/>
          <p:nvPr/>
        </p:nvSpPr>
        <p:spPr>
          <a:xfrm>
            <a:off x="0" y="1120928"/>
            <a:ext cx="12192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Once downloaded, </a:t>
            </a:r>
            <a:r>
              <a:rPr lang="en-US" altLang="en-US" sz="2800" b="1" dirty="0">
                <a:latin typeface="+mj-lt"/>
              </a:rPr>
              <a:t>we can install Kali Linux on our VirtualBox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227585-D3CF-94C1-04F3-993237311C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481" t="13202" r="59480" b="73858"/>
          <a:stretch/>
        </p:blipFill>
        <p:spPr>
          <a:xfrm>
            <a:off x="0" y="2377915"/>
            <a:ext cx="12100956" cy="418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2806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399542-0576-258D-F353-BDF7CD3606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1459C4A-0FBA-8A62-99F8-813362A87F0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F32A5D-4D84-236C-770E-F9E68E36C041}"/>
              </a:ext>
            </a:extLst>
          </p:cNvPr>
          <p:cNvSpPr txBox="1"/>
          <p:nvPr/>
        </p:nvSpPr>
        <p:spPr>
          <a:xfrm>
            <a:off x="0" y="1120928"/>
            <a:ext cx="12192000" cy="2918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/>
              <a:t>Click on New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/>
              <a:t>Write a name for the virtual machine e.g.,</a:t>
            </a:r>
            <a:br>
              <a:rPr lang="en-US" sz="2500" dirty="0"/>
            </a:br>
            <a:r>
              <a:rPr lang="en-US" sz="2500" dirty="0"/>
              <a:t>kali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/>
              <a:t>Type: Linux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/>
              <a:t>Version: Oracle Linux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F3F6AF-DF57-227B-F11D-EED0370792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838" t="16345" r="25097" b="13074"/>
          <a:stretch/>
        </p:blipFill>
        <p:spPr>
          <a:xfrm>
            <a:off x="7230032" y="452687"/>
            <a:ext cx="4969885" cy="3941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3573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6019F0-5FA0-D2F1-9AB8-929A9F69FC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9015055-954D-3BE1-C92B-9EEFFF64DC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F47B09-F76B-0293-6A41-2F455654BC31}"/>
              </a:ext>
            </a:extLst>
          </p:cNvPr>
          <p:cNvSpPr txBox="1"/>
          <p:nvPr/>
        </p:nvSpPr>
        <p:spPr>
          <a:xfrm>
            <a:off x="0" y="1120928"/>
            <a:ext cx="12192000" cy="2918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/>
              <a:t>Click on New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/>
              <a:t>Write a name for the virtual machine e.g.,</a:t>
            </a:r>
            <a:br>
              <a:rPr lang="en-US" sz="2500" dirty="0"/>
            </a:br>
            <a:r>
              <a:rPr lang="en-US" sz="2500" dirty="0"/>
              <a:t>kali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/>
              <a:t>Type: Linux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/>
              <a:t>Version: Oracle Linux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DDBE8C-F19F-2A90-7B3D-E3235A9260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208" t="18182" r="24026" b="16345"/>
          <a:stretch/>
        </p:blipFill>
        <p:spPr>
          <a:xfrm>
            <a:off x="5456014" y="2196934"/>
            <a:ext cx="6743903" cy="4619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3709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4B5971-F0CB-0166-E784-8D2976A071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CE3F4FBB-BD1D-E120-6BF1-6CE32D5104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333FFF-8E84-585C-63F7-F562C51F2C5A}"/>
              </a:ext>
            </a:extLst>
          </p:cNvPr>
          <p:cNvSpPr txBox="1"/>
          <p:nvPr/>
        </p:nvSpPr>
        <p:spPr>
          <a:xfrm>
            <a:off x="0" y="1246909"/>
            <a:ext cx="5636821" cy="1763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/>
              <a:t>Base Memory Size: Up to red (end of green level) ~ 3G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/>
              <a:t>Processor CPU 4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824538-098B-BF2E-38A0-3068620AE66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403" t="18182" r="23539" b="15844"/>
          <a:stretch/>
        </p:blipFill>
        <p:spPr>
          <a:xfrm>
            <a:off x="5601195" y="1246909"/>
            <a:ext cx="6590805" cy="452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833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C4463-D567-7057-5667-844ED7B8C8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D5CD37F-0F35-D295-0A03-43B9901A1C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68A16D-2E52-092F-8C55-5C9F7E624810}"/>
              </a:ext>
            </a:extLst>
          </p:cNvPr>
          <p:cNvSpPr txBox="1"/>
          <p:nvPr/>
        </p:nvSpPr>
        <p:spPr>
          <a:xfrm>
            <a:off x="0" y="818157"/>
            <a:ext cx="12192000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What is VirtualBox?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/>
              <a:t>VirtualBox is an open-source tool developed by </a:t>
            </a:r>
            <a:r>
              <a:rPr lang="en-US" sz="2800" b="1" dirty="0"/>
              <a:t>Oracle</a:t>
            </a:r>
            <a:r>
              <a:rPr lang="en-US" sz="2800" dirty="0"/>
              <a:t> that allows users to create and run multiple operating systems on a single computer. It supports Windows, macOS, and Linux machines.</a:t>
            </a:r>
          </a:p>
          <a:p>
            <a:pPr>
              <a:lnSpc>
                <a:spcPct val="150000"/>
              </a:lnSpc>
              <a:buNone/>
            </a:pPr>
            <a:r>
              <a:rPr lang="en-US" sz="2800" b="1" dirty="0"/>
              <a:t>Why Use VirtualBox?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Runs multiple OS environments on one device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Isolates software for testing and development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Useful for penetration testing and ethical hacking</a:t>
            </a:r>
          </a:p>
        </p:txBody>
      </p:sp>
    </p:spTree>
    <p:extLst>
      <p:ext uri="{BB962C8B-B14F-4D97-AF65-F5344CB8AC3E}">
        <p14:creationId xmlns:p14="http://schemas.microsoft.com/office/powerpoint/2010/main" val="2692498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B9BF6C-6B90-0E1D-649F-030249F8DD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0B6F574-30C3-63CD-655F-68957687D4E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03DAA9-2F5D-8762-4F9A-FEC8E5AD697C}"/>
              </a:ext>
            </a:extLst>
          </p:cNvPr>
          <p:cNvSpPr txBox="1"/>
          <p:nvPr/>
        </p:nvSpPr>
        <p:spPr>
          <a:xfrm>
            <a:off x="0" y="1246909"/>
            <a:ext cx="5636821" cy="34951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/>
              <a:t>Hard Disk File Type: VDI (Virtual Disk Image)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/>
              <a:t>Create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/>
              <a:t>Hard Disk File Type: VDI (Virtual Disk Image)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/>
              <a:t>Finish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5B4C15-53F3-EF7E-6237-4AB9E6A45E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305" t="18181" r="24026" b="16190"/>
          <a:stretch/>
        </p:blipFill>
        <p:spPr>
          <a:xfrm>
            <a:off x="5636821" y="1110343"/>
            <a:ext cx="6543304" cy="45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4066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5CD428-0AF0-B4A7-0A28-82469BB381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1C2382D4-206E-EF7D-B652-ED4CECDB3F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9CE3CF-A21A-D04B-AF10-0EAEAE80922F}"/>
              </a:ext>
            </a:extLst>
          </p:cNvPr>
          <p:cNvSpPr txBox="1"/>
          <p:nvPr/>
        </p:nvSpPr>
        <p:spPr>
          <a:xfrm>
            <a:off x="0" y="1120928"/>
            <a:ext cx="12192000" cy="1315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File Location and Size: Move Size to around 100 GB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Finish </a:t>
            </a:r>
            <a:r>
              <a:rPr lang="en-US" sz="2800" dirty="0">
                <a:sym typeface="Wingdings" panose="05000000000000000000" pitchFamily="2" charset="2"/>
              </a:rPr>
              <a:t> It will create a virtual machine on Virtual Box Manager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B7CAAF-7DD8-F829-8768-B6EA575FBB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403" t="17662" r="23539" b="16345"/>
          <a:stretch/>
        </p:blipFill>
        <p:spPr>
          <a:xfrm>
            <a:off x="6005458" y="2436353"/>
            <a:ext cx="6186542" cy="4248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3643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F07762-B956-E38C-BE29-FB183555E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838C0EF8-F1D8-A1C1-C472-F00AFB7F6D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4405D7-2813-98F1-3CF0-2DC18946DDAD}"/>
              </a:ext>
            </a:extLst>
          </p:cNvPr>
          <p:cNvSpPr txBox="1"/>
          <p:nvPr/>
        </p:nvSpPr>
        <p:spPr>
          <a:xfrm>
            <a:off x="0" y="1120928"/>
            <a:ext cx="12192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Click on Settings &gt;&gt; General &gt;&gt; Advanced &gt;&gt; Shared Clipboard (Bidirectional) and Drag &amp; Drop (Bidirectional)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50AC44-76F6-DD9E-2002-7EC500C862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643" t="16345" r="25292" b="12554"/>
          <a:stretch/>
        </p:blipFill>
        <p:spPr>
          <a:xfrm>
            <a:off x="6088083" y="1980836"/>
            <a:ext cx="6103917" cy="48761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8A5E94-61CB-C24C-2F54-394486C459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863" t="23203" r="22955" b="17749"/>
          <a:stretch/>
        </p:blipFill>
        <p:spPr>
          <a:xfrm>
            <a:off x="0" y="2859631"/>
            <a:ext cx="6069329" cy="3790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5692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F225F4-9B33-1BC4-338C-BF9AF4FBB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E77D33E9-5004-AE54-2DCB-84C8668AE8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FB17D7-2815-B64A-0671-3874321796FF}"/>
              </a:ext>
            </a:extLst>
          </p:cNvPr>
          <p:cNvSpPr txBox="1"/>
          <p:nvPr/>
        </p:nvSpPr>
        <p:spPr>
          <a:xfrm>
            <a:off x="0" y="1120928"/>
            <a:ext cx="12192000" cy="669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Kali General Settings: Type = Linux, Subtype = Debian</a:t>
            </a:r>
            <a:endParaRPr lang="en-US" sz="2800" b="1" dirty="0">
              <a:sym typeface="Wingdings" panose="05000000000000000000" pitchFamily="2" charset="2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BA0B90-C1A2-CC20-9E17-33BEBEC26E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766" t="23377" r="23734" b="18269"/>
          <a:stretch/>
        </p:blipFill>
        <p:spPr>
          <a:xfrm>
            <a:off x="5686302" y="2005575"/>
            <a:ext cx="6400800" cy="4001984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AF499335-4336-E317-47AA-E5D8A2B380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005575"/>
            <a:ext cx="5686302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Since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Kali Linux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is based on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Debian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using Debian (64-bit) ensures proper compatibility with the virtual machine settings. </a:t>
            </a:r>
          </a:p>
        </p:txBody>
      </p:sp>
    </p:spTree>
    <p:extLst>
      <p:ext uri="{BB962C8B-B14F-4D97-AF65-F5344CB8AC3E}">
        <p14:creationId xmlns:p14="http://schemas.microsoft.com/office/powerpoint/2010/main" val="129574343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F7168-B1DB-D5A6-49FB-FD6B0C6957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71F58EB4-9117-F721-FE3B-0E986A9722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0A41EE-6F32-38F1-345D-240867C591BD}"/>
              </a:ext>
            </a:extLst>
          </p:cNvPr>
          <p:cNvSpPr txBox="1"/>
          <p:nvPr/>
        </p:nvSpPr>
        <p:spPr>
          <a:xfrm>
            <a:off x="0" y="1120928"/>
            <a:ext cx="12192000" cy="669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System </a:t>
            </a:r>
            <a:r>
              <a:rPr lang="en-US" sz="2800" b="1" dirty="0">
                <a:sym typeface="Wingdings" panose="05000000000000000000" pitchFamily="2" charset="2"/>
              </a:rPr>
              <a:t> Processor  Assign 4 CPU to Virtual Machine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951232-7DA7-88CC-2948-EC5F309698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344" t="22425" r="23344" b="19479"/>
          <a:stretch/>
        </p:blipFill>
        <p:spPr>
          <a:xfrm>
            <a:off x="2466109" y="1790022"/>
            <a:ext cx="7568540" cy="4639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51244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5946A1-43CF-4BCC-4F24-AEC13A0144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AE29EB0B-AD28-33C6-AD36-AAF4917ADA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09CCE4-402E-FF93-0E1B-0D07B94161FB}"/>
              </a:ext>
            </a:extLst>
          </p:cNvPr>
          <p:cNvSpPr txBox="1"/>
          <p:nvPr/>
        </p:nvSpPr>
        <p:spPr>
          <a:xfrm>
            <a:off x="0" y="1120928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ym typeface="Wingdings" panose="05000000000000000000" pitchFamily="2" charset="2"/>
              </a:rPr>
              <a:t>Display  Default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ym typeface="Wingdings" panose="05000000000000000000" pitchFamily="2" charset="2"/>
              </a:rPr>
              <a:t>Storage  Controller – IDE  Empty   Optical Drive  Choose a Disk file  browse to the path you downloaded iso file (open)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ym typeface="Wingdings" panose="05000000000000000000" pitchFamily="2" charset="2"/>
              </a:rPr>
              <a:t>Click Start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D3477A-D4A5-D3FE-1444-421B36FB90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351" t="23723" r="8441" b="18614"/>
          <a:stretch/>
        </p:blipFill>
        <p:spPr>
          <a:xfrm>
            <a:off x="5330781" y="3517365"/>
            <a:ext cx="6861220" cy="33112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5A2FCA-6FFB-9287-B441-B072958E98B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8767" t="44622" r="1915" b="6320"/>
          <a:stretch/>
        </p:blipFill>
        <p:spPr>
          <a:xfrm>
            <a:off x="0" y="4378102"/>
            <a:ext cx="5330780" cy="247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6291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6FDB0F-45E8-CED3-00BA-56D9B1CFC2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D884EFDB-74C2-D38D-34AE-727A90F50D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06A03-0C61-F1EE-7471-545836265BE4}"/>
              </a:ext>
            </a:extLst>
          </p:cNvPr>
          <p:cNvSpPr txBox="1"/>
          <p:nvPr/>
        </p:nvSpPr>
        <p:spPr>
          <a:xfrm>
            <a:off x="0" y="1120928"/>
            <a:ext cx="12192000" cy="39007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Select Language (English)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Select Location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Configure Keyboard Layout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If it asks for host name by default is it kali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Domain name </a:t>
            </a:r>
            <a:r>
              <a:rPr lang="en-US" sz="2800" b="1" dirty="0">
                <a:sym typeface="Wingdings" panose="05000000000000000000" pitchFamily="2" charset="2"/>
              </a:rPr>
              <a:t> leave it blank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ym typeface="Wingdings" panose="05000000000000000000" pitchFamily="2" charset="2"/>
              </a:rPr>
              <a:t>Full name of new user  e.g., kali or </a:t>
            </a:r>
            <a:r>
              <a:rPr lang="en-US" sz="2800" b="1" dirty="0" err="1">
                <a:sym typeface="Wingdings" panose="05000000000000000000" pitchFamily="2" charset="2"/>
              </a:rPr>
              <a:t>codebind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66875889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1E9EB9-5547-586B-C667-DF7A4A22CE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84175C2-D4E3-7B49-67C1-9290772F07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ADC001-287F-09A9-4C68-54EB9721598E}"/>
              </a:ext>
            </a:extLst>
          </p:cNvPr>
          <p:cNvSpPr txBox="1"/>
          <p:nvPr/>
        </p:nvSpPr>
        <p:spPr>
          <a:xfrm>
            <a:off x="0" y="1120928"/>
            <a:ext cx="1219200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Set a Password when you login to Kali Linus (remember when you log in)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Choose a clock </a:t>
            </a:r>
            <a:r>
              <a:rPr lang="en-US" sz="2800" b="1" dirty="0">
                <a:sym typeface="Wingdings" panose="05000000000000000000" pitchFamily="2" charset="2"/>
              </a:rPr>
              <a:t> Central region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ym typeface="Wingdings" panose="05000000000000000000" pitchFamily="2" charset="2"/>
              </a:rPr>
              <a:t>Partition Disks  Guided use entire disk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ym typeface="Wingdings" panose="05000000000000000000" pitchFamily="2" charset="2"/>
              </a:rPr>
              <a:t>Continue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ym typeface="Wingdings" panose="05000000000000000000" pitchFamily="2" charset="2"/>
              </a:rPr>
              <a:t>Partition Disks  All files in one partition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ym typeface="Wingdings" panose="05000000000000000000" pitchFamily="2" charset="2"/>
              </a:rPr>
              <a:t>Finish Partitioning and write changes to disk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ym typeface="Wingdings" panose="05000000000000000000" pitchFamily="2" charset="2"/>
              </a:rPr>
              <a:t>Write the changes to disk? Yes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4663343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A481E-86C3-E611-A4F9-9AF401F42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D62BF66-9C34-8487-C0A8-5CF4D38518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CAA2D1-64AB-A25F-1364-F3C7AC1A81CD}"/>
              </a:ext>
            </a:extLst>
          </p:cNvPr>
          <p:cNvSpPr txBox="1"/>
          <p:nvPr/>
        </p:nvSpPr>
        <p:spPr>
          <a:xfrm>
            <a:off x="0" y="1120928"/>
            <a:ext cx="1219200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Configure the Package Manager </a:t>
            </a:r>
            <a:r>
              <a:rPr lang="en-US" sz="2800" b="1" dirty="0">
                <a:sym typeface="Wingdings" panose="05000000000000000000" pitchFamily="2" charset="2"/>
              </a:rPr>
              <a:t> Blank &amp; Continue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Software Selection </a:t>
            </a:r>
            <a:r>
              <a:rPr lang="en-US" sz="2800" b="1" dirty="0">
                <a:sym typeface="Wingdings" panose="05000000000000000000" pitchFamily="2" charset="2"/>
              </a:rPr>
              <a:t> Be default &amp; Continue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ym typeface="Wingdings" panose="05000000000000000000" pitchFamily="2" charset="2"/>
              </a:rPr>
              <a:t>Installation step failed (Click on Continue)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ym typeface="Wingdings" panose="05000000000000000000" pitchFamily="2" charset="2"/>
              </a:rPr>
              <a:t>Install the GRUB boot loader on a hard disk? Yes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ym typeface="Wingdings" panose="05000000000000000000" pitchFamily="2" charset="2"/>
              </a:rPr>
              <a:t>Enter device manually  /dev/</a:t>
            </a:r>
            <a:r>
              <a:rPr lang="en-US" sz="2800" b="1" dirty="0" err="1">
                <a:sym typeface="Wingdings" panose="05000000000000000000" pitchFamily="2" charset="2"/>
              </a:rPr>
              <a:t>sda</a:t>
            </a:r>
            <a:r>
              <a:rPr lang="en-US" sz="2800" b="1" dirty="0">
                <a:sym typeface="Wingdings" panose="05000000000000000000" pitchFamily="2" charset="2"/>
              </a:rPr>
              <a:t> ..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ym typeface="Wingdings" panose="05000000000000000000" pitchFamily="2" charset="2"/>
              </a:rPr>
              <a:t>Wait for Kali Linus to restart</a:t>
            </a:r>
          </a:p>
        </p:txBody>
      </p:sp>
    </p:spTree>
    <p:extLst>
      <p:ext uri="{BB962C8B-B14F-4D97-AF65-F5344CB8AC3E}">
        <p14:creationId xmlns:p14="http://schemas.microsoft.com/office/powerpoint/2010/main" val="146037875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334EE7-FB0A-4E55-37DF-222C2BA78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8971453A-C7FB-E897-8C61-5DDCA7B5BC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10E9A1-6466-54D7-2AB8-51BD59147DB8}"/>
              </a:ext>
            </a:extLst>
          </p:cNvPr>
          <p:cNvSpPr txBox="1"/>
          <p:nvPr/>
        </p:nvSpPr>
        <p:spPr>
          <a:xfrm>
            <a:off x="0" y="905375"/>
            <a:ext cx="12192000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Login Window (e.g., </a:t>
            </a:r>
            <a:r>
              <a:rPr lang="en-US" sz="2800" b="1" dirty="0" err="1">
                <a:latin typeface="+mj-lt"/>
              </a:rPr>
              <a:t>codebind</a:t>
            </a:r>
            <a:r>
              <a:rPr lang="en-US" sz="2800" b="1" dirty="0">
                <a:latin typeface="+mj-lt"/>
              </a:rPr>
              <a:t> username):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Login Credentials for Kali Linux:</a:t>
            </a:r>
            <a:endParaRPr lang="en-US" sz="2800" dirty="0">
              <a:latin typeface="+mj-lt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Kali Linux 2019:</a:t>
            </a:r>
            <a:endParaRPr lang="en-US" sz="2800" dirty="0">
              <a:latin typeface="+mj-lt"/>
            </a:endParaRP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Username:</a:t>
            </a:r>
            <a:r>
              <a:rPr lang="en-US" sz="2800" dirty="0">
                <a:latin typeface="+mj-lt"/>
              </a:rPr>
              <a:t> root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Password: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err="1">
                <a:latin typeface="+mj-lt"/>
              </a:rPr>
              <a:t>toor</a:t>
            </a:r>
            <a:endParaRPr lang="en-US" sz="2800" dirty="0">
              <a:latin typeface="+mj-lt"/>
            </a:endParaRPr>
          </a:p>
          <a:p>
            <a:pPr marL="903288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Kali Linux 2020 and later:</a:t>
            </a:r>
          </a:p>
          <a:p>
            <a:pPr marL="1341438" lvl="2" indent="-4381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Username: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kali</a:t>
            </a:r>
          </a:p>
          <a:p>
            <a:pPr marL="1341438" lvl="2" indent="-4381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Password: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kali</a:t>
            </a:r>
          </a:p>
          <a:p>
            <a:pPr marL="487363" lvl="2" indent="-4381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Now, Kali Linux is installed and ready to use!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72942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4C0773-85EB-7BAD-C6ED-28CFFB2E6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E9DDD9A6-07FF-36C0-CC52-9AB5443037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C20D2B-3256-DD59-7C41-59CF4B83CE55}"/>
              </a:ext>
            </a:extLst>
          </p:cNvPr>
          <p:cNvSpPr txBox="1"/>
          <p:nvPr/>
        </p:nvSpPr>
        <p:spPr>
          <a:xfrm>
            <a:off x="0" y="1032387"/>
            <a:ext cx="12192000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What Are We Doing in This Lab?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/>
              <a:t>This lab is about </a:t>
            </a:r>
            <a:r>
              <a:rPr lang="en-US" sz="2800" b="1" dirty="0"/>
              <a:t>setting up a virtual environment</a:t>
            </a:r>
            <a:r>
              <a:rPr lang="en-US" sz="2800" dirty="0"/>
              <a:t> where we can run </a:t>
            </a:r>
            <a:r>
              <a:rPr lang="en-US" sz="2800" b="1" dirty="0"/>
              <a:t>Kali Linux</a:t>
            </a:r>
            <a:r>
              <a:rPr lang="en-US" sz="2800" dirty="0"/>
              <a:t> inside </a:t>
            </a:r>
            <a:r>
              <a:rPr lang="en-US" sz="2800" b="1" dirty="0"/>
              <a:t>Oracle VirtualBox</a:t>
            </a:r>
            <a:r>
              <a:rPr lang="en-US" sz="2800" dirty="0"/>
              <a:t> on our Windows computer.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/>
              <a:t>This means: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We don’t need to install Kali Linux directly on our main computer.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Instead, we create a </a:t>
            </a:r>
            <a:r>
              <a:rPr lang="en-US" sz="2800" b="1" dirty="0"/>
              <a:t>virtual machine (VM)</a:t>
            </a:r>
            <a:r>
              <a:rPr lang="en-US" sz="2800" dirty="0"/>
              <a:t> that runs Kali Linux </a:t>
            </a:r>
            <a:r>
              <a:rPr lang="en-US" sz="2800" b="1" dirty="0"/>
              <a:t>inside</a:t>
            </a:r>
            <a:r>
              <a:rPr lang="en-US" sz="2800" dirty="0"/>
              <a:t> Windows, like an app.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This allows us to experiment with </a:t>
            </a:r>
            <a:r>
              <a:rPr lang="en-US" sz="2800" b="1" dirty="0"/>
              <a:t>cybersecurity tools</a:t>
            </a:r>
            <a:r>
              <a:rPr lang="en-US" sz="2800" dirty="0"/>
              <a:t> in Kali Linux without affecting our main operating system.</a:t>
            </a:r>
          </a:p>
        </p:txBody>
      </p:sp>
    </p:spTree>
    <p:extLst>
      <p:ext uri="{BB962C8B-B14F-4D97-AF65-F5344CB8AC3E}">
        <p14:creationId xmlns:p14="http://schemas.microsoft.com/office/powerpoint/2010/main" val="33267314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9ACCE6-A2A6-2B13-0F39-B5DB73661F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3BE19982-70A7-103B-68E7-51F6080704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47B257-3455-4546-65A3-8B1C6CC86809}"/>
              </a:ext>
            </a:extLst>
          </p:cNvPr>
          <p:cNvSpPr txBox="1"/>
          <p:nvPr/>
        </p:nvSpPr>
        <p:spPr>
          <a:xfrm>
            <a:off x="0" y="680717"/>
            <a:ext cx="12192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Start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Kali Linux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and log in with: </a:t>
            </a:r>
          </a:p>
          <a:p>
            <a:pPr marL="1047750" lvl="2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Username: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kali </a:t>
            </a:r>
          </a:p>
          <a:p>
            <a:pPr marL="1047750" lvl="2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Password: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kali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45DD43-3EE5-E476-F266-8BDAAFB4CDE6}"/>
              </a:ext>
            </a:extLst>
          </p:cNvPr>
          <p:cNvSpPr txBox="1"/>
          <p:nvPr/>
        </p:nvSpPr>
        <p:spPr>
          <a:xfrm>
            <a:off x="0" y="2954496"/>
            <a:ext cx="1219200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71600" lvl="2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VirtualBox &gt;&gt;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New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1371600" lvl="2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Set the name as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Kali Linux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  <a:latin typeface="+mj-lt"/>
            </a:endParaRPr>
          </a:p>
          <a:p>
            <a:pPr marL="1371600" lvl="2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Type: Linux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and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Version: Debian (64-bit)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1371600" lvl="2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Allocate at least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2GB RAM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(recommended: 4GB or more)</a:t>
            </a:r>
          </a:p>
          <a:p>
            <a:pPr marL="1371600" lvl="2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Create a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virtual hard disk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(20GB minimum)</a:t>
            </a:r>
          </a:p>
        </p:txBody>
      </p:sp>
    </p:spTree>
    <p:extLst>
      <p:ext uri="{BB962C8B-B14F-4D97-AF65-F5344CB8AC3E}">
        <p14:creationId xmlns:p14="http://schemas.microsoft.com/office/powerpoint/2010/main" val="113284330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96D533-A016-D69B-B7B7-9A63648C7E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FE31E32E-EAAE-ADD7-28B7-E350B77343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630696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1020FB-7B49-DB87-8849-A1405570A205}"/>
              </a:ext>
            </a:extLst>
          </p:cNvPr>
          <p:cNvSpPr txBox="1"/>
          <p:nvPr/>
        </p:nvSpPr>
        <p:spPr>
          <a:xfrm>
            <a:off x="0" y="1120928"/>
            <a:ext cx="12192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Proceed the steps, you will see this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F1FD7A-4469-5068-E950-A541958DB7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2413" t="8194" r="-1" b="46148"/>
          <a:stretch/>
        </p:blipFill>
        <p:spPr>
          <a:xfrm>
            <a:off x="5997039" y="1024256"/>
            <a:ext cx="6194961" cy="5833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70344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0B4F46-70D3-52F6-DC9E-4498F6F883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1C979228-90CD-C505-04D3-A622CABC74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0C861D-7648-9D76-06AD-66CDFA7C815F}"/>
              </a:ext>
            </a:extLst>
          </p:cNvPr>
          <p:cNvSpPr txBox="1"/>
          <p:nvPr/>
        </p:nvSpPr>
        <p:spPr>
          <a:xfrm>
            <a:off x="0" y="680717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Complete Lab Tasks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/>
              <a:t>Take a screenshot</a:t>
            </a:r>
            <a:r>
              <a:rPr lang="en-US" sz="2800" dirty="0"/>
              <a:t> of your Kali Linux desktop after a successful installation.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/>
              <a:t>List all problems</a:t>
            </a:r>
            <a:r>
              <a:rPr lang="en-US" sz="2800" dirty="0"/>
              <a:t> you encountered during this lab and provide </a:t>
            </a:r>
            <a:r>
              <a:rPr lang="en-US" sz="2800" b="1" dirty="0"/>
              <a:t>recommendations</a:t>
            </a:r>
            <a:r>
              <a:rPr lang="en-US" sz="2800" dirty="0"/>
              <a:t> to fix them.</a:t>
            </a:r>
          </a:p>
        </p:txBody>
      </p:sp>
    </p:spTree>
    <p:extLst>
      <p:ext uri="{BB962C8B-B14F-4D97-AF65-F5344CB8AC3E}">
        <p14:creationId xmlns:p14="http://schemas.microsoft.com/office/powerpoint/2010/main" val="40906325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EC5A46-494F-09DD-7A3B-3F2178CA64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7814B053-022B-BC5E-C711-5743B39D17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8C7352-1A68-9AF0-0123-CD7B2D0DD783}"/>
              </a:ext>
            </a:extLst>
          </p:cNvPr>
          <p:cNvSpPr txBox="1"/>
          <p:nvPr/>
        </p:nvSpPr>
        <p:spPr>
          <a:xfrm>
            <a:off x="-2" y="1015503"/>
            <a:ext cx="9571702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 case, if you saw an </a:t>
            </a:r>
            <a:r>
              <a:rPr lang="en-US" sz="2800" b="1" dirty="0">
                <a:solidFill>
                  <a:prstClr val="black"/>
                </a:solidFill>
                <a:latin typeface="Calibri"/>
              </a:rPr>
              <a:t>error like these: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Solution 1: Restart Your Computer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First, restart your computer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and try starting Kali Linux again.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If the issue continues, move to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Solution 2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00490C-3C0C-9AC5-AF4E-0D53100961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271" t="42120" r="39674" b="39944"/>
          <a:stretch/>
        </p:blipFill>
        <p:spPr>
          <a:xfrm>
            <a:off x="2327849" y="4463867"/>
            <a:ext cx="4916001" cy="2248818"/>
          </a:xfrm>
          <a:prstGeom prst="rect">
            <a:avLst/>
          </a:prstGeom>
        </p:spPr>
      </p:pic>
      <p:pic>
        <p:nvPicPr>
          <p:cNvPr id="1026" name="Picture 2" descr="Uploaded image">
            <a:extLst>
              <a:ext uri="{FF2B5EF4-FFF2-40B4-BE49-F238E27FC236}">
                <a16:creationId xmlns:a16="http://schemas.microsoft.com/office/drawing/2014/main" id="{DA836225-DB13-F3A1-B972-9FD4B32016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48" t="34805" r="39513" b="5974"/>
          <a:stretch/>
        </p:blipFill>
        <p:spPr bwMode="auto">
          <a:xfrm>
            <a:off x="9571700" y="1015503"/>
            <a:ext cx="2565071" cy="4061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991479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57DC86-632E-D077-C6CE-36C7E4A9E8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7EF05D30-600C-5B97-39E7-7E8D99B18E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E6898A-A4B5-4448-9F4E-CD1CA778D538}"/>
              </a:ext>
            </a:extLst>
          </p:cNvPr>
          <p:cNvSpPr txBox="1"/>
          <p:nvPr/>
        </p:nvSpPr>
        <p:spPr>
          <a:xfrm>
            <a:off x="-1" y="1366245"/>
            <a:ext cx="764771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Solution 2: Run VirtualBox as Administrator</a:t>
            </a:r>
          </a:p>
          <a:p>
            <a:pPr marL="971550" marR="0" lvl="1" indent="-5143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Close VirtualBox completely.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971550" marR="0" lvl="1" indent="-5143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Right-click on the VirtualBox icon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and select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"Run as administrator"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</a:t>
            </a:r>
          </a:p>
          <a:p>
            <a:pPr marL="971550" marR="0" lvl="1" indent="-5143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Try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starting Kali Linux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again.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36277B-DAE3-0665-4A3D-0102DAEFB8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052" t="18009" r="36688"/>
          <a:stretch/>
        </p:blipFill>
        <p:spPr>
          <a:xfrm>
            <a:off x="7893133" y="1235034"/>
            <a:ext cx="4298867" cy="5622966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B27C265-ACED-6D79-25F1-3AB0341DF1D6}"/>
              </a:ext>
            </a:extLst>
          </p:cNvPr>
          <p:cNvSpPr/>
          <p:nvPr/>
        </p:nvSpPr>
        <p:spPr>
          <a:xfrm>
            <a:off x="7944592" y="2173184"/>
            <a:ext cx="2992582" cy="64126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530842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67E484-7171-927E-DD98-E22CE896D6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DF72AD6-F0EF-23FE-4F8E-2E0A951D4C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955965-A930-1634-7AED-AD66CC213140}"/>
              </a:ext>
            </a:extLst>
          </p:cNvPr>
          <p:cNvSpPr txBox="1"/>
          <p:nvPr/>
        </p:nvSpPr>
        <p:spPr>
          <a:xfrm>
            <a:off x="-1" y="1366245"/>
            <a:ext cx="11590318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Solution 3: Reinstall VritualBox Drivers and VirtualBox Program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67268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7EA6B7-9812-999C-0AAF-1BA775D8CB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096222EE-A3D4-6E08-73B4-E4EF8F0CA7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60EF0A-044E-1379-E83B-AACD516A5876}"/>
              </a:ext>
            </a:extLst>
          </p:cNvPr>
          <p:cNvSpPr txBox="1"/>
          <p:nvPr/>
        </p:nvSpPr>
        <p:spPr>
          <a:xfrm>
            <a:off x="-3" y="1145143"/>
            <a:ext cx="11590318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Solution 4: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Find the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+mn-ea"/>
                <a:cs typeface="+mn-cs"/>
              </a:rPr>
              <a:t>VirtualBox.xml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file in your File Explorer: C:\Users\...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If the file is empty or corrupt, rename it to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+mn-ea"/>
                <a:cs typeface="+mn-cs"/>
              </a:rPr>
              <a:t>VirtualBox.xml.bak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+mn-ea"/>
                <a:cs typeface="+mn-cs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+mn-ea"/>
                <a:cs typeface="+mn-cs"/>
              </a:rPr>
              <a:t>Restart VirtualBox to let it generate a new configuration file.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930E90-0062-122C-2463-DC6DBCE6D7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354" t="-1" r="-1251" b="64947"/>
          <a:stretch/>
        </p:blipFill>
        <p:spPr>
          <a:xfrm>
            <a:off x="0" y="3896515"/>
            <a:ext cx="12192000" cy="2961485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F3E93B5-3B76-4661-8B29-81C9AA6ABE26}"/>
              </a:ext>
            </a:extLst>
          </p:cNvPr>
          <p:cNvSpPr/>
          <p:nvPr/>
        </p:nvSpPr>
        <p:spPr>
          <a:xfrm>
            <a:off x="162233" y="6241287"/>
            <a:ext cx="3156153" cy="52154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4B6498A-95B4-1D87-7935-26626CBAD461}"/>
              </a:ext>
            </a:extLst>
          </p:cNvPr>
          <p:cNvSpPr/>
          <p:nvPr/>
        </p:nvSpPr>
        <p:spPr>
          <a:xfrm>
            <a:off x="8434163" y="4594934"/>
            <a:ext cx="3156153" cy="52154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420203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C723D-700B-A650-D18A-0EF2A23EAB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ECEFCE13-74E0-4B18-4B24-929F5646CB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C87081-CA8D-072D-4BB1-43CB80A065A8}"/>
              </a:ext>
            </a:extLst>
          </p:cNvPr>
          <p:cNvSpPr txBox="1"/>
          <p:nvPr/>
        </p:nvSpPr>
        <p:spPr>
          <a:xfrm>
            <a:off x="0" y="680717"/>
            <a:ext cx="12192000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b="1" dirty="0"/>
              <a:t>Things to Remember:</a:t>
            </a:r>
            <a:endParaRPr lang="en-US" sz="2800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Follow the steps carefully.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If you face errors, double-check your settings and ensure you downloaded the correct files.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Take notes on issues and how you fixed them – this will help in troubleshooting future problems.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Final Tip:</a:t>
            </a:r>
            <a:r>
              <a:rPr lang="en-US" sz="2800" dirty="0"/>
              <a:t> Always back up important data before making significant changes to your system!</a:t>
            </a:r>
          </a:p>
        </p:txBody>
      </p:sp>
    </p:spTree>
    <p:extLst>
      <p:ext uri="{BB962C8B-B14F-4D97-AF65-F5344CB8AC3E}">
        <p14:creationId xmlns:p14="http://schemas.microsoft.com/office/powerpoint/2010/main" val="54370365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3A562F-0281-A7FF-EB52-95B8B4D70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D0FABF4D-DA01-057D-7F2D-84EE6BD645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667839"/>
            <a:ext cx="4970206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>
                <a:highlight>
                  <a:srgbClr val="FFFF00"/>
                </a:highlight>
              </a:rPr>
              <a:t>Summary of Lab 2 (Week 4)</a:t>
            </a:r>
            <a:endParaRPr spc="-10" dirty="0">
              <a:highlight>
                <a:srgbClr val="FFFF00"/>
              </a:highligh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6ABADB-E1AA-0804-F4DF-39641420FE25}"/>
              </a:ext>
            </a:extLst>
          </p:cNvPr>
          <p:cNvSpPr txBox="1"/>
          <p:nvPr/>
        </p:nvSpPr>
        <p:spPr>
          <a:xfrm>
            <a:off x="0" y="1126939"/>
            <a:ext cx="12192000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 1: Install VirtualBox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Download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Oracle VirtualBox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Install it on your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Windows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computer.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 2: Download Kali Linux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We need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right version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for VirtualBox. 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There are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two ways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to do this: </a:t>
            </a:r>
          </a:p>
          <a:p>
            <a:pPr marL="1428750" lvl="2" indent="-5143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Easier Method (Recommended):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Download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Kali Linux VirtualBox Image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(.iso file). </a:t>
            </a:r>
          </a:p>
          <a:p>
            <a:pPr marL="1428750" lvl="2" indent="-5143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Harder Method: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Download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Kali Linux ISO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file and install it manually.</a:t>
            </a:r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1D2D38AB-1678-3A85-AF17-1F668F89F1EE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kern="0"/>
              <a:t>Preparation for Lab 2 (Week 4) – VirtualBox and Kali Linux </a:t>
            </a:r>
            <a:endParaRPr lang="en-US" kern="0" spc="-10" dirty="0"/>
          </a:p>
        </p:txBody>
      </p:sp>
    </p:spTree>
    <p:extLst>
      <p:ext uri="{BB962C8B-B14F-4D97-AF65-F5344CB8AC3E}">
        <p14:creationId xmlns:p14="http://schemas.microsoft.com/office/powerpoint/2010/main" val="24711130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840B42-4AB7-98BB-FDD8-585AEB25E5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F2C7276-DD45-3E5D-E9DB-0B91B61AC142}"/>
              </a:ext>
            </a:extLst>
          </p:cNvPr>
          <p:cNvSpPr txBox="1"/>
          <p:nvPr/>
        </p:nvSpPr>
        <p:spPr>
          <a:xfrm>
            <a:off x="0" y="1335678"/>
            <a:ext cx="1219200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 3: Import Kali Linux into VirtualBox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If you downloaded the .ova file, just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import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it into VirtualBox. 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If you downloaded the .iso file, you will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install Kali Linux manually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 VirtualBox.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 4: Start and Use Kali Linux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Once installed,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start Kali Linux inside VirtualBox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 Kali Linux to complete the lab tasks.</a:t>
            </a:r>
          </a:p>
        </p:txBody>
      </p:sp>
      <p:sp>
        <p:nvSpPr>
          <p:cNvPr id="5" name="object 2">
            <a:extLst>
              <a:ext uri="{FF2B5EF4-FFF2-40B4-BE49-F238E27FC236}">
                <a16:creationId xmlns:a16="http://schemas.microsoft.com/office/drawing/2014/main" id="{F416D2DC-D584-F5A9-A33A-F16A7A2BDC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667839"/>
            <a:ext cx="4970206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>
                <a:highlight>
                  <a:srgbClr val="FFFF00"/>
                </a:highlight>
              </a:rPr>
              <a:t>Summary of Lab 2 (Week 4)</a:t>
            </a:r>
            <a:endParaRPr spc="-10" dirty="0">
              <a:highlight>
                <a:srgbClr val="FFFF00"/>
              </a:highlight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E0AB764C-2DD3-F303-967A-A4057C7FCB27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kern="0"/>
              <a:t>Preparation for Lab 2 (Week 4) – VirtualBox and Kali Linux </a:t>
            </a:r>
            <a:endParaRPr lang="en-US" kern="0" spc="-10" dirty="0"/>
          </a:p>
        </p:txBody>
      </p:sp>
    </p:spTree>
    <p:extLst>
      <p:ext uri="{BB962C8B-B14F-4D97-AF65-F5344CB8AC3E}">
        <p14:creationId xmlns:p14="http://schemas.microsoft.com/office/powerpoint/2010/main" val="1425988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6CF7AF-964A-CD69-FFEC-A068CBC84D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0A2ABC11-CEDD-CE80-FBE1-F7E595F400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27522D-CA81-A6C0-ED36-B4C08201D514}"/>
              </a:ext>
            </a:extLst>
          </p:cNvPr>
          <p:cNvSpPr txBox="1"/>
          <p:nvPr/>
        </p:nvSpPr>
        <p:spPr>
          <a:xfrm>
            <a:off x="0" y="1032387"/>
            <a:ext cx="1219200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What is Oracle VirtualBox Manager?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Oracle VirtualBox</a:t>
            </a:r>
            <a:r>
              <a:rPr lang="en-US" sz="2800" dirty="0"/>
              <a:t> is a </a:t>
            </a:r>
            <a:r>
              <a:rPr lang="en-US" sz="2800" b="1" dirty="0"/>
              <a:t>virtualization software</a:t>
            </a:r>
            <a:r>
              <a:rPr lang="en-US" sz="2800" dirty="0"/>
              <a:t>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It allows us to run </a:t>
            </a:r>
            <a:r>
              <a:rPr lang="en-US" sz="2800" b="1" dirty="0"/>
              <a:t>multiple operating systems (like Kali Linux) inside our computer</a:t>
            </a:r>
            <a:r>
              <a:rPr lang="en-US" sz="2800" dirty="0"/>
              <a:t>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Think of it like </a:t>
            </a:r>
            <a:r>
              <a:rPr lang="en-US" sz="2800" b="1" dirty="0"/>
              <a:t>a computer inside our computer</a:t>
            </a:r>
            <a:r>
              <a:rPr lang="en-US" sz="2800" dirty="0"/>
              <a:t>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Instead of buying a separate computer for Kali Linux, we use </a:t>
            </a:r>
            <a:r>
              <a:rPr lang="en-US" sz="2800" b="1" dirty="0"/>
              <a:t>VirtualBox to create a virtual computer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0631998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EE3129-4DE4-1073-B8AA-700F53DCE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401BE7D-6EB3-6EC2-4BCE-E8530B7A40F0}"/>
              </a:ext>
            </a:extLst>
          </p:cNvPr>
          <p:cNvSpPr txBox="1"/>
          <p:nvPr/>
        </p:nvSpPr>
        <p:spPr>
          <a:xfrm>
            <a:off x="0" y="1335678"/>
            <a:ext cx="12192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Step 5: Complete Lab Questions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Take a </a:t>
            </a:r>
            <a:r>
              <a:rPr lang="en-US" sz="2800" b="1" dirty="0"/>
              <a:t>screenshot</a:t>
            </a:r>
            <a:r>
              <a:rPr lang="en-US" sz="2800" dirty="0"/>
              <a:t> of Kali Linux running inside VirtualBox.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List any problems</a:t>
            </a:r>
            <a:r>
              <a:rPr lang="en-US" sz="2800" dirty="0"/>
              <a:t> you faced and how you solved them.</a:t>
            </a:r>
          </a:p>
        </p:txBody>
      </p:sp>
      <p:sp>
        <p:nvSpPr>
          <p:cNvPr id="5" name="object 2">
            <a:extLst>
              <a:ext uri="{FF2B5EF4-FFF2-40B4-BE49-F238E27FC236}">
                <a16:creationId xmlns:a16="http://schemas.microsoft.com/office/drawing/2014/main" id="{9495290D-7536-499E-ABA9-038A22B5EFA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667839"/>
            <a:ext cx="4970206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>
                <a:highlight>
                  <a:srgbClr val="FFFF00"/>
                </a:highlight>
              </a:rPr>
              <a:t>Summary of Lab 2 (Week 4)</a:t>
            </a:r>
            <a:endParaRPr spc="-10" dirty="0">
              <a:highlight>
                <a:srgbClr val="FFFF00"/>
              </a:highlight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44A918C1-A290-FFC0-916C-FE24D89482DE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kern="0" dirty="0"/>
              <a:t>Preparation for Lab 2 (Week 4) – VirtualBox and Kali Linux </a:t>
            </a:r>
            <a:endParaRPr lang="en-US" kern="0" spc="-10" dirty="0"/>
          </a:p>
        </p:txBody>
      </p:sp>
    </p:spTree>
    <p:extLst>
      <p:ext uri="{BB962C8B-B14F-4D97-AF65-F5344CB8AC3E}">
        <p14:creationId xmlns:p14="http://schemas.microsoft.com/office/powerpoint/2010/main" val="425081661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652B4-E04F-BA7C-8203-5B66039C8C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07A59D1-4181-18C5-79C8-D3C72C81B7D0}"/>
              </a:ext>
            </a:extLst>
          </p:cNvPr>
          <p:cNvSpPr txBox="1"/>
          <p:nvPr/>
        </p:nvSpPr>
        <p:spPr>
          <a:xfrm>
            <a:off x="0" y="1126939"/>
            <a:ext cx="12192000" cy="32542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This lab helps us: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/>
              <a:t>Understand </a:t>
            </a:r>
            <a:r>
              <a:rPr lang="en-US" sz="2800" b="1" dirty="0"/>
              <a:t>virtualization</a:t>
            </a:r>
            <a:r>
              <a:rPr lang="en-US" sz="2800" dirty="0"/>
              <a:t> and how to run different operating systems.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/>
              <a:t>Learn how to install and configure </a:t>
            </a:r>
            <a:r>
              <a:rPr lang="en-US" sz="2800" b="1" dirty="0"/>
              <a:t>VirtualBox</a:t>
            </a:r>
            <a:r>
              <a:rPr lang="en-US" sz="2800" dirty="0"/>
              <a:t> and </a:t>
            </a:r>
            <a:r>
              <a:rPr lang="en-US" sz="2800" b="1" dirty="0"/>
              <a:t>Kali Linux</a:t>
            </a:r>
            <a:r>
              <a:rPr lang="en-US" sz="2800" dirty="0"/>
              <a:t>.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/>
              <a:t>Prepare for </a:t>
            </a:r>
            <a:r>
              <a:rPr lang="en-US" sz="2800" b="1" dirty="0"/>
              <a:t>cybersecurity tasks</a:t>
            </a:r>
            <a:r>
              <a:rPr lang="en-US" sz="2800" dirty="0"/>
              <a:t> in a safe virtual environment.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/>
              <a:t>Use </a:t>
            </a:r>
            <a:r>
              <a:rPr lang="en-US" sz="2800" b="1" dirty="0"/>
              <a:t>Kali Linux tools</a:t>
            </a:r>
            <a:r>
              <a:rPr lang="en-US" sz="2800" dirty="0"/>
              <a:t> without affecting our main Windows system.</a:t>
            </a:r>
          </a:p>
        </p:txBody>
      </p:sp>
      <p:sp>
        <p:nvSpPr>
          <p:cNvPr id="5" name="object 2">
            <a:extLst>
              <a:ext uri="{FF2B5EF4-FFF2-40B4-BE49-F238E27FC236}">
                <a16:creationId xmlns:a16="http://schemas.microsoft.com/office/drawing/2014/main" id="{0186D376-A191-57BA-8D0F-5E19CB058A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667839"/>
            <a:ext cx="4970206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>
                <a:highlight>
                  <a:srgbClr val="FFFF00"/>
                </a:highlight>
              </a:rPr>
              <a:t>Summary of Lab 2 (Week 4)</a:t>
            </a:r>
            <a:endParaRPr spc="-10" dirty="0">
              <a:highlight>
                <a:srgbClr val="FFFF00"/>
              </a:highlight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262DF42F-7515-88C8-FF40-4A716BA0EEEB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kern="0" dirty="0"/>
              <a:t>Preparation for Lab 2 (Week 4) – VirtualBox and Kali Linux </a:t>
            </a:r>
            <a:endParaRPr lang="en-US" kern="0" spc="-10" dirty="0"/>
          </a:p>
        </p:txBody>
      </p:sp>
    </p:spTree>
    <p:extLst>
      <p:ext uri="{BB962C8B-B14F-4D97-AF65-F5344CB8AC3E}">
        <p14:creationId xmlns:p14="http://schemas.microsoft.com/office/powerpoint/2010/main" val="130681017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F4AFA9-CCC7-B1C0-E398-083E293DF5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0E933EB-AD78-44F8-3A5D-8F9BB11FB47F}"/>
              </a:ext>
            </a:extLst>
          </p:cNvPr>
          <p:cNvSpPr txBox="1"/>
          <p:nvPr/>
        </p:nvSpPr>
        <p:spPr>
          <a:xfrm>
            <a:off x="0" y="1126939"/>
            <a:ext cx="1219200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Final Thought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/>
              <a:t>Think of </a:t>
            </a:r>
            <a:r>
              <a:rPr lang="en-US" sz="2800" b="1" dirty="0"/>
              <a:t>Oracle VirtualBox</a:t>
            </a:r>
            <a:r>
              <a:rPr lang="en-US" sz="2800" dirty="0"/>
              <a:t> as a </a:t>
            </a:r>
            <a:r>
              <a:rPr lang="en-US" sz="2800" b="1" dirty="0"/>
              <a:t>TV</a:t>
            </a:r>
            <a:r>
              <a:rPr lang="en-US" sz="2800" dirty="0"/>
              <a:t> and </a:t>
            </a:r>
            <a:r>
              <a:rPr lang="en-US" sz="2800" b="1" dirty="0"/>
              <a:t>Kali Linux</a:t>
            </a:r>
            <a:r>
              <a:rPr lang="en-US" sz="2800" dirty="0"/>
              <a:t> as a </a:t>
            </a:r>
            <a:r>
              <a:rPr lang="en-US" sz="2800" b="1" dirty="0"/>
              <a:t>video game console.</a:t>
            </a:r>
            <a:endParaRPr lang="en-US" sz="2800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VirtualBox (TV)</a:t>
            </a:r>
            <a:r>
              <a:rPr lang="en-US" sz="2800" dirty="0"/>
              <a:t> is the platform that runs different operating systems.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Kali Linux (Game Console)</a:t>
            </a:r>
            <a:r>
              <a:rPr lang="en-US" sz="2800" dirty="0"/>
              <a:t> is the system we use inside VirtualBox to practice cybersecurity</a:t>
            </a:r>
          </a:p>
        </p:txBody>
      </p:sp>
      <p:sp>
        <p:nvSpPr>
          <p:cNvPr id="5" name="object 2">
            <a:extLst>
              <a:ext uri="{FF2B5EF4-FFF2-40B4-BE49-F238E27FC236}">
                <a16:creationId xmlns:a16="http://schemas.microsoft.com/office/drawing/2014/main" id="{835CD140-55CF-1D81-92DF-35FD44D0B1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667839"/>
            <a:ext cx="4970206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>
                <a:highlight>
                  <a:srgbClr val="FFFF00"/>
                </a:highlight>
              </a:rPr>
              <a:t>Summary of Lab 2 (Week 4)</a:t>
            </a:r>
            <a:endParaRPr spc="-10" dirty="0">
              <a:highlight>
                <a:srgbClr val="FFFF00"/>
              </a:highlight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68CAA7E7-DD5E-9A19-8B08-5504D4CD7A79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036715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kern="0" dirty="0"/>
              <a:t>Preparation for Lab 2 (Week 4) – VirtualBox and Kali Linux </a:t>
            </a:r>
            <a:endParaRPr lang="en-US" kern="0" spc="-10" dirty="0"/>
          </a:p>
        </p:txBody>
      </p:sp>
    </p:spTree>
    <p:extLst>
      <p:ext uri="{BB962C8B-B14F-4D97-AF65-F5344CB8AC3E}">
        <p14:creationId xmlns:p14="http://schemas.microsoft.com/office/powerpoint/2010/main" val="193750498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AB5D31-B76C-FE12-64DA-3CF43631A0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463BD7DE-7686-B0D9-330F-0C1172541F6D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 marR="0" lvl="0" indent="0" algn="l" defTabSz="914400" rtl="0" eaLnBrk="1" fontAlgn="auto" latinLnBrk="0" hangingPunct="1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3810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r>
              <a:rPr kumimoji="0" sz="1000" b="0" i="0" u="none" strike="noStrike" kern="1200" cap="none" spc="23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</a:t>
            </a:r>
            <a:r>
              <a:rPr kumimoji="0" sz="1000" b="0" i="0" u="none" strike="noStrike" kern="1200" cap="none" spc="40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Faculty</a:t>
            </a:r>
            <a:r>
              <a:rPr kumimoji="0" sz="1000" b="0" i="0" u="none" strike="noStrike" kern="120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of</a:t>
            </a:r>
            <a:r>
              <a:rPr kumimoji="0" sz="1000" b="0" i="0" u="none" strike="noStrike" kern="1200" cap="none" spc="-2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Business</a:t>
            </a:r>
            <a:r>
              <a:rPr kumimoji="0" sz="1000" b="0" i="0" u="none" strike="noStrike" kern="1200" cap="none" spc="-2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and</a:t>
            </a:r>
            <a:r>
              <a:rPr kumimoji="0" sz="1000" b="0" i="0" u="none" strike="noStrike" kern="1200" cap="none" spc="-2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Law</a:t>
            </a:r>
            <a:r>
              <a:rPr kumimoji="0" sz="1000" b="0" i="0" u="none" strike="noStrike" kern="120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</a:t>
            </a:r>
            <a:r>
              <a:rPr kumimoji="0" sz="1000" b="0" i="0" u="none" strike="noStrike" kern="120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Peter</a:t>
            </a:r>
            <a:r>
              <a:rPr kumimoji="0" sz="1000" b="0" i="0" u="none" strike="noStrike" kern="1200" cap="none" spc="-1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Faber</a:t>
            </a:r>
            <a:r>
              <a:rPr kumimoji="0" sz="1000" b="0" i="0" u="none" strike="noStrike" kern="120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Business</a:t>
            </a:r>
            <a:r>
              <a:rPr kumimoji="0" sz="1000" b="0" i="0" u="none" strike="noStrike" kern="120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1200" cap="none" spc="-1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School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821BC0C-2076-08F3-DE51-682333DB3D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95016"/>
            <a:ext cx="12192000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These guidelines are designed to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support your learning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and help you apply necessary techniques effectively. For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lab or assessment submissions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please follow instructions and complete tasks based on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+mn-ea"/>
                <a:cs typeface="+mn-cs"/>
              </a:rPr>
              <a:t>Canvas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If you have any questions, feel free to ask—I’m happy to help!</a:t>
            </a:r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15D8BF61-E6FB-9A63-7350-A3B2944726E2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9654638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900" b="1" i="0" u="none" strike="noStrike" kern="0" cap="none" spc="-1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Submission of Labs &amp; Assessments</a:t>
            </a:r>
          </a:p>
        </p:txBody>
      </p:sp>
    </p:spTree>
    <p:extLst>
      <p:ext uri="{BB962C8B-B14F-4D97-AF65-F5344CB8AC3E}">
        <p14:creationId xmlns:p14="http://schemas.microsoft.com/office/powerpoint/2010/main" val="380996237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F7AE2E-97E0-BDCA-618B-720FE1F7F0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13548F9-A26E-1B74-C2A0-A0350AC21E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8737600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Thank You</a:t>
            </a:r>
            <a:endParaRPr spc="-10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285BD2D9-AABA-65D7-AD99-6F5B8666F073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 marR="0" lvl="0" indent="0" algn="l" defTabSz="914400" rtl="0" eaLnBrk="1" fontAlgn="auto" latinLnBrk="0" hangingPunct="1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3810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r>
              <a:rPr kumimoji="0" sz="1000" b="0" i="0" u="none" strike="noStrike" kern="0" cap="none" spc="23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</a:t>
            </a:r>
            <a:r>
              <a:rPr kumimoji="0" sz="1000" b="0" i="0" u="none" strike="noStrike" kern="0" cap="none" spc="40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Faculty</a:t>
            </a:r>
            <a:r>
              <a:rPr kumimoji="0" sz="1000" b="0" i="0" u="none" strike="noStrike" kern="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of</a:t>
            </a:r>
            <a:r>
              <a:rPr kumimoji="0" sz="1000" b="0" i="0" u="none" strike="noStrike" kern="0" cap="none" spc="-2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Business</a:t>
            </a:r>
            <a:r>
              <a:rPr kumimoji="0" sz="1000" b="0" i="0" u="none" strike="noStrike" kern="0" cap="none" spc="-2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and</a:t>
            </a:r>
            <a:r>
              <a:rPr kumimoji="0" sz="1000" b="0" i="0" u="none" strike="noStrike" kern="0" cap="none" spc="-2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Law</a:t>
            </a:r>
            <a:r>
              <a:rPr kumimoji="0" sz="1000" b="0" i="0" u="none" strike="noStrike" kern="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</a:t>
            </a:r>
            <a:r>
              <a:rPr kumimoji="0" sz="1000" b="0" i="0" u="none" strike="noStrike" kern="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Peter</a:t>
            </a:r>
            <a:r>
              <a:rPr kumimoji="0" sz="1000" b="0" i="0" u="none" strike="noStrike" kern="0" cap="none" spc="-1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Faber</a:t>
            </a:r>
            <a:r>
              <a:rPr kumimoji="0" sz="1000" b="0" i="0" u="none" strike="noStrike" kern="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Business</a:t>
            </a:r>
            <a:r>
              <a:rPr kumimoji="0" sz="1000" b="0" i="0" u="none" strike="noStrike" kern="0" cap="none" spc="-15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1000" b="0" i="0" u="none" strike="noStrike" kern="0" cap="none" spc="-10" normalizeH="0" baseline="0" noProof="0" dirty="0">
                <a:ln>
                  <a:noFill/>
                </a:ln>
                <a:solidFill>
                  <a:srgbClr val="3D3935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School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1C5F5B67-D420-B363-36D0-076510E9FACF}"/>
              </a:ext>
            </a:extLst>
          </p:cNvPr>
          <p:cNvSpPr txBox="1"/>
          <p:nvPr/>
        </p:nvSpPr>
        <p:spPr>
          <a:xfrm>
            <a:off x="206477" y="475748"/>
            <a:ext cx="7745095" cy="511037"/>
          </a:xfrm>
          <a:prstGeom prst="rect">
            <a:avLst/>
          </a:prstGeom>
        </p:spPr>
        <p:txBody>
          <a:bodyPr vert="horz" wrap="square" lIns="0" tIns="79375" rIns="0" bIns="0" rtlCol="0">
            <a:spAutoFit/>
          </a:bodyPr>
          <a:lstStyle/>
          <a:p>
            <a:pPr marL="456565" marR="0" lvl="0" indent="-443865" algn="l" defTabSz="914400" rtl="0" eaLnBrk="1" fontAlgn="auto" latinLnBrk="0" hangingPunct="1">
              <a:lnSpc>
                <a:spcPct val="100000"/>
              </a:lnSpc>
              <a:spcBef>
                <a:spcPts val="625"/>
              </a:spcBef>
              <a:spcAft>
                <a:spcPts val="0"/>
              </a:spcAft>
              <a:buClr>
                <a:srgbClr val="F2120C"/>
              </a:buClr>
              <a:buSzPct val="75000"/>
              <a:buFont typeface="Arial"/>
              <a:buChar char="•"/>
              <a:tabLst>
                <a:tab pos="456565" algn="l"/>
              </a:tabLst>
              <a:defRPr/>
            </a:pPr>
            <a:r>
              <a:rPr kumimoji="0" lang="en-US" sz="28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Have a Great Learning Day!</a:t>
            </a: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4D47354F-B664-DD16-78CE-61C2CA4253AA}"/>
              </a:ext>
            </a:extLst>
          </p:cNvPr>
          <p:cNvSpPr txBox="1"/>
          <p:nvPr/>
        </p:nvSpPr>
        <p:spPr>
          <a:xfrm>
            <a:off x="206477" y="1150809"/>
            <a:ext cx="7745095" cy="511037"/>
          </a:xfrm>
          <a:prstGeom prst="rect">
            <a:avLst/>
          </a:prstGeom>
        </p:spPr>
        <p:txBody>
          <a:bodyPr vert="horz" wrap="square" lIns="0" tIns="79375" rIns="0" bIns="0" rtlCol="0">
            <a:spAutoFit/>
          </a:bodyPr>
          <a:lstStyle/>
          <a:p>
            <a:pPr marL="456565" marR="0" lvl="0" indent="-443865" algn="l" defTabSz="914400" rtl="0" eaLnBrk="1" fontAlgn="auto" latinLnBrk="0" hangingPunct="1">
              <a:lnSpc>
                <a:spcPct val="100000"/>
              </a:lnSpc>
              <a:spcBef>
                <a:spcPts val="625"/>
              </a:spcBef>
              <a:spcAft>
                <a:spcPts val="0"/>
              </a:spcAft>
              <a:buClr>
                <a:srgbClr val="F2120C"/>
              </a:buClr>
              <a:buSzPct val="75000"/>
              <a:buFont typeface="Arial"/>
              <a:buChar char="•"/>
              <a:tabLst>
                <a:tab pos="456565" algn="l"/>
              </a:tabLst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Feel free to reach out with any questions!</a:t>
            </a: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26A8C491-6C04-81E4-0F77-7812ABB2A303}"/>
              </a:ext>
            </a:extLst>
          </p:cNvPr>
          <p:cNvSpPr txBox="1"/>
          <p:nvPr/>
        </p:nvSpPr>
        <p:spPr>
          <a:xfrm>
            <a:off x="206476" y="1825870"/>
            <a:ext cx="7745095" cy="511037"/>
          </a:xfrm>
          <a:prstGeom prst="rect">
            <a:avLst/>
          </a:prstGeom>
        </p:spPr>
        <p:txBody>
          <a:bodyPr vert="horz" wrap="square" lIns="0" tIns="79375" rIns="0" bIns="0" rtlCol="0">
            <a:spAutoFit/>
          </a:bodyPr>
          <a:lstStyle/>
          <a:p>
            <a:pPr marL="456565" marR="0" lvl="0" indent="-443865" algn="l" defTabSz="914400" rtl="0" eaLnBrk="1" fontAlgn="auto" latinLnBrk="0" hangingPunct="1">
              <a:lnSpc>
                <a:spcPct val="100000"/>
              </a:lnSpc>
              <a:spcBef>
                <a:spcPts val="625"/>
              </a:spcBef>
              <a:spcAft>
                <a:spcPts val="0"/>
              </a:spcAft>
              <a:buClr>
                <a:srgbClr val="F2120C"/>
              </a:buClr>
              <a:buSzPct val="75000"/>
              <a:buFont typeface="Arial"/>
              <a:buChar char="•"/>
              <a:tabLst>
                <a:tab pos="456565" algn="l"/>
              </a:tabLst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Dr. Farshid Keivanian</a:t>
            </a: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0550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251FFC-3890-60D2-E44E-DD6555DE53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6C300B80-758A-1772-6B8D-D8DD12BA71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C8947A-304E-FDBD-47AC-A970987401B6}"/>
              </a:ext>
            </a:extLst>
          </p:cNvPr>
          <p:cNvSpPr txBox="1"/>
          <p:nvPr/>
        </p:nvSpPr>
        <p:spPr>
          <a:xfrm>
            <a:off x="0" y="1032387"/>
            <a:ext cx="12192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Main Purpose of VirtualBox in this Lab:</a:t>
            </a:r>
            <a:endParaRPr lang="en-US" sz="28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To </a:t>
            </a:r>
            <a:r>
              <a:rPr lang="en-US" sz="2800" b="1" dirty="0"/>
              <a:t>install and run Kali Linux</a:t>
            </a:r>
            <a:r>
              <a:rPr lang="en-US" sz="2800" dirty="0"/>
              <a:t> in a safe, isolated environment.</a:t>
            </a:r>
          </a:p>
        </p:txBody>
      </p:sp>
    </p:spTree>
    <p:extLst>
      <p:ext uri="{BB962C8B-B14F-4D97-AF65-F5344CB8AC3E}">
        <p14:creationId xmlns:p14="http://schemas.microsoft.com/office/powerpoint/2010/main" val="75031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7CBEE0-79BB-C52B-0F0D-94F0BB8F0A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C10B78D-6CBA-3021-FD78-5844BF8022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383637-1FF1-CCDD-AFA2-38353A525FBE}"/>
              </a:ext>
            </a:extLst>
          </p:cNvPr>
          <p:cNvSpPr txBox="1"/>
          <p:nvPr/>
        </p:nvSpPr>
        <p:spPr>
          <a:xfrm>
            <a:off x="0" y="1032387"/>
            <a:ext cx="1219200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What is Kali Linux?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Kali Linux</a:t>
            </a:r>
            <a:r>
              <a:rPr lang="en-US" sz="2800" dirty="0"/>
              <a:t> is a special operating system designed for </a:t>
            </a:r>
            <a:r>
              <a:rPr lang="en-US" sz="2800" b="1" dirty="0"/>
              <a:t>penetration testing, cybersecurity, and ethical hacking</a:t>
            </a:r>
            <a:r>
              <a:rPr lang="en-US" sz="2800" dirty="0"/>
              <a:t>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It comes with </a:t>
            </a:r>
            <a:r>
              <a:rPr lang="en-US" sz="2800" b="1" dirty="0"/>
              <a:t>many security tools</a:t>
            </a:r>
            <a:r>
              <a:rPr lang="en-US" sz="2800" dirty="0"/>
              <a:t> used by cybersecurity professionals.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Kali Linux is </a:t>
            </a:r>
            <a:r>
              <a:rPr lang="en-US" sz="2800" b="1" dirty="0"/>
              <a:t>based on Linux</a:t>
            </a:r>
            <a:r>
              <a:rPr lang="en-US" sz="2800" dirty="0"/>
              <a:t>, meaning it looks and works differently from Windows.</a:t>
            </a:r>
          </a:p>
        </p:txBody>
      </p:sp>
    </p:spTree>
    <p:extLst>
      <p:ext uri="{BB962C8B-B14F-4D97-AF65-F5344CB8AC3E}">
        <p14:creationId xmlns:p14="http://schemas.microsoft.com/office/powerpoint/2010/main" val="313888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2415BD-2C26-E6B6-67E1-E73CB81028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C8E28D45-FBB7-6419-6943-02E23D1ADB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-1"/>
            <a:ext cx="9571702" cy="905376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2 (Week 4) – VirtualBox and Kali Linux 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122BD4-2A4A-037E-AAAA-9EBD7276B7C8}"/>
              </a:ext>
            </a:extLst>
          </p:cNvPr>
          <p:cNvSpPr txBox="1"/>
          <p:nvPr/>
        </p:nvSpPr>
        <p:spPr>
          <a:xfrm>
            <a:off x="0" y="1032387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Main Purpose of Kali Linux in this Lab:</a:t>
            </a:r>
            <a:endParaRPr lang="en-US" sz="2800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To </a:t>
            </a:r>
            <a:r>
              <a:rPr lang="en-US" sz="2800" b="1" dirty="0"/>
              <a:t>practice cybersecurity skills</a:t>
            </a:r>
            <a:r>
              <a:rPr lang="en-US" sz="2800" dirty="0"/>
              <a:t> in a controlled environment.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To explore tools that help in </a:t>
            </a:r>
            <a:r>
              <a:rPr lang="en-US" sz="2800" b="1" dirty="0"/>
              <a:t>ethical hacking, network security, and system security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2429389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</TotalTime>
  <Words>3030</Words>
  <Application>Microsoft Office PowerPoint</Application>
  <PresentationFormat>Widescreen</PresentationFormat>
  <Paragraphs>277</Paragraphs>
  <Slides>64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8" baseType="lpstr">
      <vt:lpstr>Arial</vt:lpstr>
      <vt:lpstr>Calibri</vt:lpstr>
      <vt:lpstr>Wingdings</vt:lpstr>
      <vt:lpstr>1_Office Theme</vt:lpstr>
      <vt:lpstr>Preparation for Lab 2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Preparation for Lab 2 (Week 4) – VirtualBox and Kali Linux </vt:lpstr>
      <vt:lpstr>Summary of Lab 2 (Week 4)</vt:lpstr>
      <vt:lpstr>Summary of Lab 2 (Week 4)</vt:lpstr>
      <vt:lpstr>Summary of Lab 2 (Week 4)</vt:lpstr>
      <vt:lpstr>Summary of Lab 2 (Week 4)</vt:lpstr>
      <vt:lpstr>Summary of Lab 2 (Week 4)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Farshid Keivanian</dc:creator>
  <cp:lastModifiedBy>Farshid Keivanian</cp:lastModifiedBy>
  <cp:revision>156</cp:revision>
  <dcterms:created xsi:type="dcterms:W3CDTF">2025-03-01T05:38:51Z</dcterms:created>
  <dcterms:modified xsi:type="dcterms:W3CDTF">2025-04-30T21:33:59Z</dcterms:modified>
</cp:coreProperties>
</file>

<file path=docProps/thumbnail.jpeg>
</file>